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71" r:id="rId2"/>
    <p:sldId id="391" r:id="rId3"/>
    <p:sldId id="358" r:id="rId4"/>
    <p:sldId id="377" r:id="rId5"/>
    <p:sldId id="379" r:id="rId6"/>
    <p:sldId id="378" r:id="rId7"/>
    <p:sldId id="359" r:id="rId8"/>
    <p:sldId id="360" r:id="rId9"/>
    <p:sldId id="368" r:id="rId10"/>
    <p:sldId id="376" r:id="rId11"/>
    <p:sldId id="388" r:id="rId12"/>
    <p:sldId id="336" r:id="rId13"/>
    <p:sldId id="352" r:id="rId14"/>
    <p:sldId id="382" r:id="rId15"/>
    <p:sldId id="383" r:id="rId16"/>
    <p:sldId id="384" r:id="rId17"/>
    <p:sldId id="385" r:id="rId18"/>
    <p:sldId id="386" r:id="rId19"/>
    <p:sldId id="387" r:id="rId20"/>
    <p:sldId id="364" r:id="rId21"/>
    <p:sldId id="355" r:id="rId22"/>
    <p:sldId id="356" r:id="rId23"/>
    <p:sldId id="375" r:id="rId24"/>
    <p:sldId id="373" r:id="rId25"/>
    <p:sldId id="369" r:id="rId26"/>
    <p:sldId id="370" r:id="rId27"/>
    <p:sldId id="293" r:id="rId28"/>
    <p:sldId id="362" r:id="rId29"/>
    <p:sldId id="392" r:id="rId30"/>
    <p:sldId id="390" r:id="rId31"/>
    <p:sldId id="351" r:id="rId32"/>
    <p:sldId id="380" r:id="rId33"/>
    <p:sldId id="38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5" userDrawn="1">
          <p15:clr>
            <a:srgbClr val="A4A3A4"/>
          </p15:clr>
        </p15:guide>
        <p15:guide id="4" pos="546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 Post (lpost@cgdev.org)" initials="LP(" lastIdx="5" clrIdx="0">
    <p:extLst>
      <p:ext uri="{19B8F6BF-5375-455C-9EA6-DF929625EA0E}">
        <p15:presenceInfo xmlns:p15="http://schemas.microsoft.com/office/powerpoint/2012/main" userId="S-1-5-21-606747145-57989841-725345543-6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B36"/>
    <a:srgbClr val="00A6B8"/>
    <a:srgbClr val="31859C"/>
    <a:srgbClr val="82CE6C"/>
    <a:srgbClr val="D2A000"/>
    <a:srgbClr val="DAA600"/>
    <a:srgbClr val="EDE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87517" autoAdjust="0"/>
  </p:normalViewPr>
  <p:slideViewPr>
    <p:cSldViewPr>
      <p:cViewPr varScale="1">
        <p:scale>
          <a:sx n="70" d="100"/>
          <a:sy n="70" d="100"/>
        </p:scale>
        <p:origin x="1434" y="60"/>
      </p:cViewPr>
      <p:guideLst>
        <p:guide orient="horz" pos="2160"/>
        <p:guide pos="2880"/>
        <p:guide pos="295"/>
        <p:guide pos="546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centerforglobaldevelop-my.sharepoint.com/personal/amukherjee_cgdev_org/Documents/Fiscal_Federalism_Health/WG_Report_Draft/Data_Tables_Figures/Data_Figure1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en-US" sz="1800" dirty="0"/>
              <a:t>Expenditure Performance FY2012-13 vs. FY2013-14</a:t>
            </a:r>
          </a:p>
          <a:p>
            <a:pPr>
              <a:defRPr/>
            </a:pPr>
            <a:r>
              <a:rPr lang="en-US" dirty="0"/>
              <a:t>(% spent out of total approvals)</a:t>
            </a:r>
          </a:p>
        </c:rich>
      </c:tx>
      <c:layout>
        <c:manualLayout>
          <c:xMode val="edge"/>
          <c:yMode val="edge"/>
          <c:x val="0.24007066248837367"/>
          <c:y val="3.0101766254428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849059443771179E-2"/>
          <c:y val="0.13859913001119534"/>
          <c:w val="0.96630188111245763"/>
          <c:h val="0.76864878261389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FY2012-13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Sheet1!$A$9:$A$20</c:f>
              <c:strCache>
                <c:ptCount val="12"/>
                <c:pt idx="0">
                  <c:v>Jharkhand</c:v>
                </c:pt>
                <c:pt idx="1">
                  <c:v>Bihar</c:v>
                </c:pt>
                <c:pt idx="2">
                  <c:v>Odisha</c:v>
                </c:pt>
                <c:pt idx="3">
                  <c:v>Karnataka</c:v>
                </c:pt>
                <c:pt idx="4">
                  <c:v>Uttar Pradesh</c:v>
                </c:pt>
                <c:pt idx="5">
                  <c:v>Rajasthan</c:v>
                </c:pt>
                <c:pt idx="6">
                  <c:v>West Bengal</c:v>
                </c:pt>
                <c:pt idx="7">
                  <c:v>Gujarat</c:v>
                </c:pt>
                <c:pt idx="8">
                  <c:v>Madhya Pradesh</c:v>
                </c:pt>
                <c:pt idx="9">
                  <c:v>Maharashtra</c:v>
                </c:pt>
                <c:pt idx="10">
                  <c:v>Haryana</c:v>
                </c:pt>
                <c:pt idx="11">
                  <c:v>Chhattisgarh</c:v>
                </c:pt>
              </c:strCache>
            </c:strRef>
          </c:cat>
          <c:val>
            <c:numRef>
              <c:f>Sheet1!$B$9:$B$20</c:f>
              <c:numCache>
                <c:formatCode>General</c:formatCode>
                <c:ptCount val="12"/>
                <c:pt idx="0">
                  <c:v>55</c:v>
                </c:pt>
                <c:pt idx="1">
                  <c:v>68</c:v>
                </c:pt>
                <c:pt idx="2">
                  <c:v>74</c:v>
                </c:pt>
                <c:pt idx="3">
                  <c:v>76</c:v>
                </c:pt>
                <c:pt idx="4">
                  <c:v>75</c:v>
                </c:pt>
                <c:pt idx="5">
                  <c:v>77</c:v>
                </c:pt>
                <c:pt idx="6">
                  <c:v>98</c:v>
                </c:pt>
                <c:pt idx="7">
                  <c:v>75</c:v>
                </c:pt>
                <c:pt idx="8">
                  <c:v>84</c:v>
                </c:pt>
                <c:pt idx="9">
                  <c:v>96</c:v>
                </c:pt>
                <c:pt idx="10">
                  <c:v>90</c:v>
                </c:pt>
                <c:pt idx="11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FY2013-14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Sheet1!$A$9:$A$20</c:f>
              <c:strCache>
                <c:ptCount val="12"/>
                <c:pt idx="0">
                  <c:v>Jharkhand</c:v>
                </c:pt>
                <c:pt idx="1">
                  <c:v>Bihar</c:v>
                </c:pt>
                <c:pt idx="2">
                  <c:v>Odisha</c:v>
                </c:pt>
                <c:pt idx="3">
                  <c:v>Karnataka</c:v>
                </c:pt>
                <c:pt idx="4">
                  <c:v>Uttar Pradesh</c:v>
                </c:pt>
                <c:pt idx="5">
                  <c:v>Rajasthan</c:v>
                </c:pt>
                <c:pt idx="6">
                  <c:v>West Bengal</c:v>
                </c:pt>
                <c:pt idx="7">
                  <c:v>Gujarat</c:v>
                </c:pt>
                <c:pt idx="8">
                  <c:v>Madhya Pradesh</c:v>
                </c:pt>
                <c:pt idx="9">
                  <c:v>Maharashtra</c:v>
                </c:pt>
                <c:pt idx="10">
                  <c:v>Haryana</c:v>
                </c:pt>
                <c:pt idx="11">
                  <c:v>Chhattisgarh</c:v>
                </c:pt>
              </c:strCache>
            </c:strRef>
          </c:cat>
          <c:val>
            <c:numRef>
              <c:f>Sheet1!$C$9:$C$20</c:f>
              <c:numCache>
                <c:formatCode>General</c:formatCode>
                <c:ptCount val="12"/>
                <c:pt idx="0">
                  <c:v>61</c:v>
                </c:pt>
                <c:pt idx="1">
                  <c:v>73</c:v>
                </c:pt>
                <c:pt idx="2">
                  <c:v>78</c:v>
                </c:pt>
                <c:pt idx="3">
                  <c:v>81</c:v>
                </c:pt>
                <c:pt idx="4">
                  <c:v>82</c:v>
                </c:pt>
                <c:pt idx="5">
                  <c:v>87</c:v>
                </c:pt>
                <c:pt idx="6">
                  <c:v>89</c:v>
                </c:pt>
                <c:pt idx="7">
                  <c:v>89</c:v>
                </c:pt>
                <c:pt idx="8">
                  <c:v>90</c:v>
                </c:pt>
                <c:pt idx="9">
                  <c:v>92</c:v>
                </c:pt>
                <c:pt idx="10">
                  <c:v>93</c:v>
                </c:pt>
                <c:pt idx="11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182248"/>
        <c:axId val="96186560"/>
      </c:barChart>
      <c:catAx>
        <c:axId val="9618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96186560"/>
        <c:crosses val="autoZero"/>
        <c:auto val="1"/>
        <c:lblAlgn val="ctr"/>
        <c:lblOffset val="100"/>
        <c:noMultiLvlLbl val="0"/>
      </c:catAx>
      <c:valAx>
        <c:axId val="96186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61822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w Cen MT" panose="020B06020201040206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7282395989267901E-2"/>
          <c:y val="0.10644301804774263"/>
          <c:w val="0.95231608183304728"/>
          <c:h val="0.853609295890049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09-11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Sheet1!$A$3:$A$7</c:f>
              <c:strCache>
                <c:ptCount val="5"/>
                <c:pt idx="0">
                  <c:v>Punjab</c:v>
                </c:pt>
                <c:pt idx="1">
                  <c:v>Tamil Nadu</c:v>
                </c:pt>
                <c:pt idx="2">
                  <c:v>Sikkim</c:v>
                </c:pt>
                <c:pt idx="3">
                  <c:v>Nagaland</c:v>
                </c:pt>
                <c:pt idx="4">
                  <c:v>Manipur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-8</c:v>
                </c:pt>
                <c:pt idx="1">
                  <c:v>-6</c:v>
                </c:pt>
                <c:pt idx="2">
                  <c:v>-8</c:v>
                </c:pt>
                <c:pt idx="3">
                  <c:v>-5</c:v>
                </c:pt>
                <c:pt idx="4">
                  <c:v>-5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09-12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Sheet1!$A$3:$A$7</c:f>
              <c:strCache>
                <c:ptCount val="5"/>
                <c:pt idx="0">
                  <c:v>Punjab</c:v>
                </c:pt>
                <c:pt idx="1">
                  <c:v>Tamil Nadu</c:v>
                </c:pt>
                <c:pt idx="2">
                  <c:v>Sikkim</c:v>
                </c:pt>
                <c:pt idx="3">
                  <c:v>Nagaland</c:v>
                </c:pt>
                <c:pt idx="4">
                  <c:v>Manipur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-10</c:v>
                </c:pt>
                <c:pt idx="1">
                  <c:v>-7</c:v>
                </c:pt>
                <c:pt idx="2">
                  <c:v>-10</c:v>
                </c:pt>
                <c:pt idx="3">
                  <c:v>-8</c:v>
                </c:pt>
                <c:pt idx="4">
                  <c:v>-6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184208"/>
        <c:axId val="96183816"/>
      </c:barChart>
      <c:catAx>
        <c:axId val="96184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183816"/>
        <c:crosses val="autoZero"/>
        <c:auto val="1"/>
        <c:lblAlgn val="ctr"/>
        <c:lblOffset val="100"/>
        <c:noMultiLvlLbl val="0"/>
      </c:catAx>
      <c:valAx>
        <c:axId val="96183816"/>
        <c:scaling>
          <c:orientation val="minMax"/>
          <c:min val="-15"/>
        </c:scaling>
        <c:delete val="1"/>
        <c:axPos val="b"/>
        <c:numFmt formatCode="General" sourceLinked="1"/>
        <c:majorTickMark val="out"/>
        <c:minorTickMark val="none"/>
        <c:tickLblPos val="nextTo"/>
        <c:crossAx val="961842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59524796242575E-2"/>
          <c:y val="0.25198274154409944"/>
          <c:w val="0.13896371506193309"/>
          <c:h val="0.102100150217071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991679565741491"/>
          <c:y val="7.9728438550444342E-2"/>
          <c:w val="0.58297282910776305"/>
          <c:h val="0.895741239581894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PGH 2012 (Rs Crore)</c:v>
                </c:pt>
              </c:strCache>
            </c:strRef>
          </c:tx>
          <c:spPr>
            <a:solidFill>
              <a:srgbClr val="006B77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4.1463295882720264E-3"/>
                  <c:y val="1.242742385632061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Manipur</c:v>
                </c:pt>
                <c:pt idx="1">
                  <c:v>Nagaland</c:v>
                </c:pt>
                <c:pt idx="2">
                  <c:v>Sikkim</c:v>
                </c:pt>
                <c:pt idx="3">
                  <c:v>Tamil Nadu</c:v>
                </c:pt>
                <c:pt idx="4">
                  <c:v>Punjab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368</c:v>
                </c:pt>
                <c:pt idx="1">
                  <c:v>164</c:v>
                </c:pt>
                <c:pt idx="2">
                  <c:v>155</c:v>
                </c:pt>
                <c:pt idx="3">
                  <c:v>173</c:v>
                </c:pt>
                <c:pt idx="4">
                  <c:v>110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PGH 2013 (Rs Crore)</c:v>
                </c:pt>
              </c:strCache>
            </c:strRef>
          </c:tx>
          <c:spPr>
            <a:solidFill>
              <a:srgbClr val="00A6B8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Manipur</c:v>
                </c:pt>
                <c:pt idx="1">
                  <c:v>Nagaland</c:v>
                </c:pt>
                <c:pt idx="2">
                  <c:v>Sikkim</c:v>
                </c:pt>
                <c:pt idx="3">
                  <c:v>Tamil Nadu</c:v>
                </c:pt>
                <c:pt idx="4">
                  <c:v>Punjab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332</c:v>
                </c:pt>
                <c:pt idx="1">
                  <c:v>209</c:v>
                </c:pt>
                <c:pt idx="2">
                  <c:v>154</c:v>
                </c:pt>
                <c:pt idx="3">
                  <c:v>153</c:v>
                </c:pt>
                <c:pt idx="4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185384"/>
        <c:axId val="96184600"/>
      </c:barChart>
      <c:catAx>
        <c:axId val="96185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96184600"/>
        <c:crosses val="autoZero"/>
        <c:auto val="1"/>
        <c:lblAlgn val="ctr"/>
        <c:lblOffset val="100"/>
        <c:noMultiLvlLbl val="0"/>
      </c:catAx>
      <c:valAx>
        <c:axId val="961846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96185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863927912879044"/>
          <c:y val="0.23194444444444445"/>
          <c:w val="0.2136072087120956"/>
          <c:h val="0.119716754155730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 BE</c:v>
                </c:pt>
              </c:strCache>
            </c:strRef>
          </c:tx>
          <c:spPr>
            <a:solidFill>
              <a:srgbClr val="3185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Bihar</c:v>
                </c:pt>
                <c:pt idx="1">
                  <c:v>Chhattisgarh</c:v>
                </c:pt>
                <c:pt idx="2">
                  <c:v>Karnataka</c:v>
                </c:pt>
                <c:pt idx="3">
                  <c:v>Kerala</c:v>
                </c:pt>
                <c:pt idx="4">
                  <c:v>Rajasthan</c:v>
                </c:pt>
                <c:pt idx="5">
                  <c:v>Uttarakhand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4.1094165468349722E-2</c:v>
                </c:pt>
                <c:pt idx="1">
                  <c:v>5.3455329921403769E-2</c:v>
                </c:pt>
                <c:pt idx="2">
                  <c:v>4.4959056050649857E-2</c:v>
                </c:pt>
                <c:pt idx="3">
                  <c:v>5.7050546503135457E-2</c:v>
                </c:pt>
                <c:pt idx="4">
                  <c:v>6.6222053964761371E-2</c:v>
                </c:pt>
                <c:pt idx="5">
                  <c:v>4.929664114321182E-2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2014-15 RE</c:v>
                </c:pt>
              </c:strCache>
            </c:strRef>
          </c:tx>
          <c:spPr>
            <a:solidFill>
              <a:srgbClr val="00A6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Bihar</c:v>
                </c:pt>
                <c:pt idx="1">
                  <c:v>Chhattisgarh</c:v>
                </c:pt>
                <c:pt idx="2">
                  <c:v>Karnataka</c:v>
                </c:pt>
                <c:pt idx="3">
                  <c:v>Kerala</c:v>
                </c:pt>
                <c:pt idx="4">
                  <c:v>Rajasthan</c:v>
                </c:pt>
                <c:pt idx="5">
                  <c:v>Uttarakhand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4.0069564387209648E-2</c:v>
                </c:pt>
                <c:pt idx="1">
                  <c:v>5.246224954087831E-2</c:v>
                </c:pt>
                <c:pt idx="2">
                  <c:v>4.900494043232765E-2</c:v>
                </c:pt>
                <c:pt idx="3">
                  <c:v>6.323221986770175E-2</c:v>
                </c:pt>
                <c:pt idx="4">
                  <c:v>5.9030009880397312E-2</c:v>
                </c:pt>
                <c:pt idx="5">
                  <c:v>5.6288551343107909E-2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2015-16 BE</c:v>
                </c:pt>
              </c:strCache>
            </c:strRef>
          </c:tx>
          <c:spPr>
            <a:solidFill>
              <a:srgbClr val="FFBB3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Bihar</c:v>
                </c:pt>
                <c:pt idx="1">
                  <c:v>Chhattisgarh</c:v>
                </c:pt>
                <c:pt idx="2">
                  <c:v>Karnataka</c:v>
                </c:pt>
                <c:pt idx="3">
                  <c:v>Kerala</c:v>
                </c:pt>
                <c:pt idx="4">
                  <c:v>Rajasthan</c:v>
                </c:pt>
                <c:pt idx="5">
                  <c:v>Uttarakhand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4.1005340997562915E-2</c:v>
                </c:pt>
                <c:pt idx="1">
                  <c:v>4.9719783476950899E-2</c:v>
                </c:pt>
                <c:pt idx="2">
                  <c:v>4.5033245084902696E-2</c:v>
                </c:pt>
                <c:pt idx="3">
                  <c:v>5.8755152517021542E-2</c:v>
                </c:pt>
                <c:pt idx="4">
                  <c:v>6.8375873948976373E-2</c:v>
                </c:pt>
                <c:pt idx="5">
                  <c:v>5.3667673590337445E-2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186952"/>
        <c:axId val="96187344"/>
      </c:barChart>
      <c:catAx>
        <c:axId val="9618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96187344"/>
        <c:crosses val="autoZero"/>
        <c:auto val="1"/>
        <c:lblAlgn val="ctr"/>
        <c:lblOffset val="100"/>
        <c:noMultiLvlLbl val="0"/>
      </c:catAx>
      <c:valAx>
        <c:axId val="961873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96186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400">
          <a:latin typeface="Tw Cen MT" panose="020B0602020104020603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/>
              <a:t>Share of Public Health Spending at Sub-National Level</a:t>
            </a:r>
          </a:p>
        </c:rich>
      </c:tx>
      <c:layout>
        <c:manualLayout>
          <c:xMode val="edge"/>
          <c:yMode val="edge"/>
          <c:x val="0.17337869254196733"/>
          <c:y val="2.06370184896747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11774720747115913"/>
          <c:w val="0.96604938271604934"/>
          <c:h val="0.67170086311326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Public Health Spending at Sub-National Level</c:v>
                </c:pt>
              </c:strCache>
            </c:strRef>
          </c:tx>
          <c:spPr>
            <a:solidFill>
              <a:srgbClr val="31859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South Africa (2005)</c:v>
                </c:pt>
                <c:pt idx="1">
                  <c:v>Indonesia (2005)</c:v>
                </c:pt>
                <c:pt idx="2">
                  <c:v>India        (2007)</c:v>
                </c:pt>
                <c:pt idx="3">
                  <c:v>Ethiopia      (2005)</c:v>
                </c:pt>
                <c:pt idx="4">
                  <c:v>Nigeria      (2005)</c:v>
                </c:pt>
                <c:pt idx="5">
                  <c:v>Argentina (2004)</c:v>
                </c:pt>
                <c:pt idx="6">
                  <c:v>Brazil        (2009)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0.81</c:v>
                </c:pt>
                <c:pt idx="1">
                  <c:v>0.69</c:v>
                </c:pt>
                <c:pt idx="2">
                  <c:v>0.68</c:v>
                </c:pt>
                <c:pt idx="3">
                  <c:v>0.67</c:v>
                </c:pt>
                <c:pt idx="4">
                  <c:v>0.64</c:v>
                </c:pt>
                <c:pt idx="5">
                  <c:v>0.56999999999999995</c:v>
                </c:pt>
                <c:pt idx="6">
                  <c:v>0.54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0380480"/>
        <c:axId val="110380872"/>
      </c:barChart>
      <c:catAx>
        <c:axId val="1103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10380872"/>
        <c:crosses val="autoZero"/>
        <c:auto val="1"/>
        <c:lblAlgn val="ctr"/>
        <c:lblOffset val="100"/>
        <c:noMultiLvlLbl val="0"/>
      </c:catAx>
      <c:valAx>
        <c:axId val="110380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038048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400">
          <a:latin typeface="Tw Cen MT" panose="020B0602020104020603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en-US"/>
              <a:t>Centre and State in Total Health Expenditure (Rs. Billion)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Centre</c:v>
                </c:pt>
              </c:strCache>
            </c:strRef>
          </c:tx>
          <c:spPr>
            <a:solidFill>
              <a:srgbClr val="31859C"/>
            </a:solidFill>
            <a:ln>
              <a:noFill/>
            </a:ln>
            <a:effectLst/>
          </c:spPr>
          <c:invertIfNegative val="0"/>
          <c:cat>
            <c:strRef>
              <c:f>Sheet1!$B$10:$E$10</c:f>
              <c:strCache>
                <c:ptCount val="4"/>
                <c:pt idx="0">
                  <c:v>2011-12 (Actuals)</c:v>
                </c:pt>
                <c:pt idx="1">
                  <c:v>2012-13 (Actuals)</c:v>
                </c:pt>
                <c:pt idx="2">
                  <c:v>2013-14 (RE)</c:v>
                </c:pt>
                <c:pt idx="3">
                  <c:v>2014-15 (BE)</c:v>
                </c:pt>
              </c:strCache>
            </c:strRef>
          </c:cat>
          <c:val>
            <c:numRef>
              <c:f>Sheet1!$B$11:$E$11</c:f>
              <c:numCache>
                <c:formatCode>General</c:formatCode>
                <c:ptCount val="4"/>
                <c:pt idx="0">
                  <c:v>338.58000000000004</c:v>
                </c:pt>
                <c:pt idx="1">
                  <c:v>353.19</c:v>
                </c:pt>
                <c:pt idx="2">
                  <c:v>389.09999999999997</c:v>
                </c:pt>
                <c:pt idx="3">
                  <c:v>479.39</c:v>
                </c:pt>
              </c:numCache>
            </c:numRef>
          </c:val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States</c:v>
                </c:pt>
              </c:strCache>
            </c:strRef>
          </c:tx>
          <c:spPr>
            <a:solidFill>
              <a:srgbClr val="FFBB36"/>
            </a:solidFill>
            <a:ln>
              <a:noFill/>
            </a:ln>
            <a:effectLst/>
          </c:spPr>
          <c:invertIfNegative val="0"/>
          <c:cat>
            <c:strRef>
              <c:f>Sheet1!$B$10:$E$10</c:f>
              <c:strCache>
                <c:ptCount val="4"/>
                <c:pt idx="0">
                  <c:v>2011-12 (Actuals)</c:v>
                </c:pt>
                <c:pt idx="1">
                  <c:v>2012-13 (Actuals)</c:v>
                </c:pt>
                <c:pt idx="2">
                  <c:v>2013-14 (RE)</c:v>
                </c:pt>
                <c:pt idx="3">
                  <c:v>2014-15 (BE)</c:v>
                </c:pt>
              </c:strCache>
            </c:strRef>
          </c:cat>
          <c:val>
            <c:numRef>
              <c:f>Sheet1!$B$12:$E$12</c:f>
              <c:numCache>
                <c:formatCode>General</c:formatCode>
                <c:ptCount val="4"/>
                <c:pt idx="0">
                  <c:v>619.04999999999995</c:v>
                </c:pt>
                <c:pt idx="1">
                  <c:v>723.49</c:v>
                </c:pt>
                <c:pt idx="2">
                  <c:v>915.32</c:v>
                </c:pt>
                <c:pt idx="3">
                  <c:v>1108.47</c:v>
                </c:pt>
              </c:numCache>
            </c:numRef>
          </c:val>
        </c:ser>
        <c:ser>
          <c:idx val="2"/>
          <c:order val="2"/>
          <c:tx>
            <c:strRef>
              <c:f>Sheet1!$A$13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Sheet1!$B$10:$E$10</c:f>
              <c:strCache>
                <c:ptCount val="4"/>
                <c:pt idx="0">
                  <c:v>2011-12 (Actuals)</c:v>
                </c:pt>
                <c:pt idx="1">
                  <c:v>2012-13 (Actuals)</c:v>
                </c:pt>
                <c:pt idx="2">
                  <c:v>2013-14 (RE)</c:v>
                </c:pt>
                <c:pt idx="3">
                  <c:v>2014-15 (BE)</c:v>
                </c:pt>
              </c:strCache>
            </c:strRef>
          </c:cat>
          <c:val>
            <c:numRef>
              <c:f>Sheet1!$B$13:$E$13</c:f>
              <c:numCache>
                <c:formatCode>General</c:formatCode>
                <c:ptCount val="4"/>
                <c:pt idx="0">
                  <c:v>957.63</c:v>
                </c:pt>
                <c:pt idx="1">
                  <c:v>1076.68</c:v>
                </c:pt>
                <c:pt idx="2">
                  <c:v>1304.42</c:v>
                </c:pt>
                <c:pt idx="3">
                  <c:v>1587.8600000000001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98711816"/>
        <c:axId val="98712600"/>
      </c:barChart>
      <c:catAx>
        <c:axId val="9871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98712600"/>
        <c:crosses val="autoZero"/>
        <c:auto val="1"/>
        <c:lblAlgn val="ctr"/>
        <c:lblOffset val="100"/>
        <c:noMultiLvlLbl val="0"/>
      </c:catAx>
      <c:valAx>
        <c:axId val="98712600"/>
        <c:scaling>
          <c:orientation val="minMax"/>
          <c:max val="1600"/>
        </c:scaling>
        <c:delete val="1"/>
        <c:axPos val="l"/>
        <c:numFmt formatCode="General" sourceLinked="1"/>
        <c:majorTickMark val="none"/>
        <c:minorTickMark val="none"/>
        <c:tickLblPos val="nextTo"/>
        <c:crossAx val="9871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400">
          <a:latin typeface="Tw Cen MT" panose="020B0602020104020603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en-US" sz="1400">
                <a:solidFill>
                  <a:schemeClr val="tx1"/>
                </a:solidFill>
              </a:rPr>
              <a:t>Per Capita Transfer (Rs)</a:t>
            </a:r>
          </a:p>
        </c:rich>
      </c:tx>
      <c:layout>
        <c:manualLayout>
          <c:xMode val="edge"/>
          <c:yMode val="edge"/>
          <c:x val="0.60665637949102513"/>
          <c:y val="4.58382319082532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959038773999412"/>
          <c:y val="0.12618998625077954"/>
          <c:w val="0.5840964788735713"/>
          <c:h val="0.859790504416263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 Capita Increase in Fiscal Devolution (2011 population)</c:v>
                </c:pt>
              </c:strCache>
            </c:strRef>
          </c:tx>
          <c:spPr>
            <a:solidFill>
              <a:srgbClr val="006B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TN</c:v>
                </c:pt>
                <c:pt idx="1">
                  <c:v>Haryana</c:v>
                </c:pt>
                <c:pt idx="2">
                  <c:v>Gujarat</c:v>
                </c:pt>
                <c:pt idx="3">
                  <c:v>Maharashtra</c:v>
                </c:pt>
                <c:pt idx="4">
                  <c:v>Punjab</c:v>
                </c:pt>
                <c:pt idx="5">
                  <c:v>Bihar</c:v>
                </c:pt>
                <c:pt idx="6">
                  <c:v>Rajasthan</c:v>
                </c:pt>
                <c:pt idx="7">
                  <c:v>UP</c:v>
                </c:pt>
                <c:pt idx="8">
                  <c:v>Karnataka</c:v>
                </c:pt>
                <c:pt idx="9">
                  <c:v>Odisha</c:v>
                </c:pt>
                <c:pt idx="10">
                  <c:v>Jharkhand</c:v>
                </c:pt>
                <c:pt idx="11">
                  <c:v>MP</c:v>
                </c:pt>
                <c:pt idx="12">
                  <c:v>WB</c:v>
                </c:pt>
                <c:pt idx="13">
                  <c:v>Kerala</c:v>
                </c:pt>
                <c:pt idx="14">
                  <c:v>Chhattisgarh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427</c:v>
                </c:pt>
                <c:pt idx="1">
                  <c:v>713</c:v>
                </c:pt>
                <c:pt idx="2">
                  <c:v>871</c:v>
                </c:pt>
                <c:pt idx="3">
                  <c:v>947</c:v>
                </c:pt>
                <c:pt idx="4">
                  <c:v>1085</c:v>
                </c:pt>
                <c:pt idx="5">
                  <c:v>1130</c:v>
                </c:pt>
                <c:pt idx="6">
                  <c:v>1164</c:v>
                </c:pt>
                <c:pt idx="7">
                  <c:v>1195</c:v>
                </c:pt>
                <c:pt idx="8">
                  <c:v>1358</c:v>
                </c:pt>
                <c:pt idx="9">
                  <c:v>1674</c:v>
                </c:pt>
                <c:pt idx="10">
                  <c:v>1828</c:v>
                </c:pt>
                <c:pt idx="11">
                  <c:v>1934</c:v>
                </c:pt>
                <c:pt idx="12">
                  <c:v>2282</c:v>
                </c:pt>
                <c:pt idx="13">
                  <c:v>2644</c:v>
                </c:pt>
                <c:pt idx="14">
                  <c:v>2703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98714560"/>
        <c:axId val="98712992"/>
      </c:barChart>
      <c:catAx>
        <c:axId val="98714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98712992"/>
        <c:crosses val="autoZero"/>
        <c:auto val="1"/>
        <c:lblAlgn val="ctr"/>
        <c:lblOffset val="100"/>
        <c:noMultiLvlLbl val="0"/>
      </c:catAx>
      <c:valAx>
        <c:axId val="98712992"/>
        <c:scaling>
          <c:orientation val="minMax"/>
          <c:max val="28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9871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 sz="1200">
          <a:latin typeface="Tw Cen MT" panose="020B0602020104020603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25842997694337"/>
          <c:y val="8.3341263886092865E-2"/>
          <c:w val="0.71663317426352635"/>
          <c:h val="0.860032451300730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Releases (Rs. Crore)</c:v>
                </c:pt>
              </c:strCache>
            </c:strRef>
          </c:tx>
          <c:spPr>
            <a:solidFill>
              <a:srgbClr val="31859C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Madhya Pradesh</c:v>
                </c:pt>
                <c:pt idx="1">
                  <c:v>Assam</c:v>
                </c:pt>
                <c:pt idx="2">
                  <c:v>Uttarakhand</c:v>
                </c:pt>
                <c:pt idx="3">
                  <c:v>Bihar</c:v>
                </c:pt>
                <c:pt idx="4">
                  <c:v>Uttar Pradesh</c:v>
                </c:pt>
                <c:pt idx="5">
                  <c:v>Jharkhand</c:v>
                </c:pt>
                <c:pt idx="6">
                  <c:v>Odisha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181.64</c:v>
                </c:pt>
                <c:pt idx="1">
                  <c:v>870.55</c:v>
                </c:pt>
                <c:pt idx="2">
                  <c:v>40</c:v>
                </c:pt>
                <c:pt idx="3">
                  <c:v>1439.35</c:v>
                </c:pt>
                <c:pt idx="4">
                  <c:v>1829.06</c:v>
                </c:pt>
                <c:pt idx="5">
                  <c:v>276.85000000000002</c:v>
                </c:pt>
                <c:pt idx="6">
                  <c:v>131.19999999999999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Released</c:v>
                </c:pt>
              </c:strCache>
            </c:strRef>
          </c:tx>
          <c:spPr>
            <a:solidFill>
              <a:srgbClr val="FFBB36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Madhya Pradesh</c:v>
                </c:pt>
                <c:pt idx="1">
                  <c:v>Assam</c:v>
                </c:pt>
                <c:pt idx="2">
                  <c:v>Uttarakhand</c:v>
                </c:pt>
                <c:pt idx="3">
                  <c:v>Bihar</c:v>
                </c:pt>
                <c:pt idx="4">
                  <c:v>Uttar Pradesh</c:v>
                </c:pt>
                <c:pt idx="5">
                  <c:v>Jharkhand</c:v>
                </c:pt>
                <c:pt idx="6">
                  <c:v>Odisha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0</c:v>
                </c:pt>
                <c:pt idx="1">
                  <c:v>95.470000000000027</c:v>
                </c:pt>
                <c:pt idx="2">
                  <c:v>10</c:v>
                </c:pt>
                <c:pt idx="3">
                  <c:v>380.34000000000015</c:v>
                </c:pt>
                <c:pt idx="4">
                  <c:v>483.32000000000016</c:v>
                </c:pt>
                <c:pt idx="5">
                  <c:v>84.13</c:v>
                </c:pt>
                <c:pt idx="6">
                  <c:v>65.170000000000016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Allocation (Rs. Crore)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Madhya Pradesh</c:v>
                </c:pt>
                <c:pt idx="1">
                  <c:v>Assam</c:v>
                </c:pt>
                <c:pt idx="2">
                  <c:v>Uttarakhand</c:v>
                </c:pt>
                <c:pt idx="3">
                  <c:v>Bihar</c:v>
                </c:pt>
                <c:pt idx="4">
                  <c:v>Uttar Pradesh</c:v>
                </c:pt>
                <c:pt idx="5">
                  <c:v>Jharkhand</c:v>
                </c:pt>
                <c:pt idx="6">
                  <c:v>Odisha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181.64</c:v>
                </c:pt>
                <c:pt idx="1">
                  <c:v>966.02</c:v>
                </c:pt>
                <c:pt idx="2">
                  <c:v>50</c:v>
                </c:pt>
                <c:pt idx="3">
                  <c:v>1819.69</c:v>
                </c:pt>
                <c:pt idx="4">
                  <c:v>2312.38</c:v>
                </c:pt>
                <c:pt idx="5">
                  <c:v>360.98</c:v>
                </c:pt>
                <c:pt idx="6">
                  <c:v>196.37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98715344"/>
        <c:axId val="98715736"/>
      </c:barChart>
      <c:catAx>
        <c:axId val="98715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98715736"/>
        <c:crosses val="autoZero"/>
        <c:auto val="1"/>
        <c:lblAlgn val="ctr"/>
        <c:lblOffset val="100"/>
        <c:noMultiLvlLbl val="0"/>
      </c:catAx>
      <c:valAx>
        <c:axId val="98715736"/>
        <c:scaling>
          <c:orientation val="minMax"/>
          <c:max val="2500"/>
        </c:scaling>
        <c:delete val="1"/>
        <c:axPos val="t"/>
        <c:numFmt formatCode="0" sourceLinked="1"/>
        <c:majorTickMark val="none"/>
        <c:minorTickMark val="none"/>
        <c:tickLblPos val="nextTo"/>
        <c:crossAx val="9871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611969425368894"/>
          <c:y val="0"/>
          <c:w val="0.73589083655973686"/>
          <c:h val="7.67928562501115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/>
          </a:solidFill>
          <a:latin typeface="Tw Cen MT" panose="020B0602020104020603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Grants projected and recieved</a:t>
            </a:r>
            <a:r>
              <a:rPr lang="en-IN" baseline="0"/>
              <a:t> as a proportion of health expenditure (%)</a:t>
            </a:r>
            <a:endParaRPr lang="en-IN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Sheet2!$E$8</c:f>
              <c:strCache>
                <c:ptCount val="1"/>
                <c:pt idx="0">
                  <c:v>Projected</c:v>
                </c:pt>
              </c:strCache>
            </c:strRef>
          </c:tx>
          <c:spPr>
            <a:solidFill>
              <a:srgbClr val="31859C"/>
            </a:solidFill>
            <a:ln>
              <a:noFill/>
            </a:ln>
            <a:effectLst/>
          </c:spPr>
          <c:invertIfNegative val="0"/>
          <c:cat>
            <c:strRef>
              <c:f>Sheet2!$D$9:$D$15</c:f>
              <c:strCache>
                <c:ptCount val="7"/>
                <c:pt idx="0">
                  <c:v>Assam</c:v>
                </c:pt>
                <c:pt idx="1">
                  <c:v>Bihar</c:v>
                </c:pt>
                <c:pt idx="2">
                  <c:v>Jharkhand</c:v>
                </c:pt>
                <c:pt idx="3">
                  <c:v>Madhya Pradesh</c:v>
                </c:pt>
                <c:pt idx="4">
                  <c:v>Odisha</c:v>
                </c:pt>
                <c:pt idx="5">
                  <c:v>Uttar Pradesh</c:v>
                </c:pt>
                <c:pt idx="6">
                  <c:v>Uttarakhand</c:v>
                </c:pt>
              </c:strCache>
            </c:strRef>
          </c:cat>
          <c:val>
            <c:numRef>
              <c:f>Sheet2!$E$9:$E$15</c:f>
              <c:numCache>
                <c:formatCode>General</c:formatCode>
                <c:ptCount val="7"/>
                <c:pt idx="0">
                  <c:v>43.8</c:v>
                </c:pt>
                <c:pt idx="1">
                  <c:v>36.6</c:v>
                </c:pt>
                <c:pt idx="2">
                  <c:v>20.7</c:v>
                </c:pt>
                <c:pt idx="3">
                  <c:v>4.5</c:v>
                </c:pt>
                <c:pt idx="4">
                  <c:v>6.7</c:v>
                </c:pt>
                <c:pt idx="5">
                  <c:v>18.600000000000001</c:v>
                </c:pt>
                <c:pt idx="6">
                  <c:v>4.7</c:v>
                </c:pt>
              </c:numCache>
            </c:numRef>
          </c:val>
        </c:ser>
        <c:ser>
          <c:idx val="1"/>
          <c:order val="1"/>
          <c:tx>
            <c:strRef>
              <c:f>Sheet2!$F$8</c:f>
              <c:strCache>
                <c:ptCount val="1"/>
                <c:pt idx="0">
                  <c:v>Actual (2005-10)</c:v>
                </c:pt>
              </c:strCache>
            </c:strRef>
          </c:tx>
          <c:spPr>
            <a:solidFill>
              <a:srgbClr val="FFBB36"/>
            </a:solidFill>
            <a:ln>
              <a:noFill/>
            </a:ln>
            <a:effectLst/>
          </c:spPr>
          <c:invertIfNegative val="0"/>
          <c:cat>
            <c:strRef>
              <c:f>Sheet2!$D$9:$D$15</c:f>
              <c:strCache>
                <c:ptCount val="7"/>
                <c:pt idx="0">
                  <c:v>Assam</c:v>
                </c:pt>
                <c:pt idx="1">
                  <c:v>Bihar</c:v>
                </c:pt>
                <c:pt idx="2">
                  <c:v>Jharkhand</c:v>
                </c:pt>
                <c:pt idx="3">
                  <c:v>Madhya Pradesh</c:v>
                </c:pt>
                <c:pt idx="4">
                  <c:v>Odisha</c:v>
                </c:pt>
                <c:pt idx="5">
                  <c:v>Uttar Pradesh</c:v>
                </c:pt>
                <c:pt idx="6">
                  <c:v>Uttarakhand</c:v>
                </c:pt>
              </c:strCache>
            </c:strRef>
          </c:cat>
          <c:val>
            <c:numRef>
              <c:f>Sheet2!$F$9:$F$15</c:f>
              <c:numCache>
                <c:formatCode>General</c:formatCode>
                <c:ptCount val="7"/>
                <c:pt idx="0">
                  <c:v>32.9</c:v>
                </c:pt>
                <c:pt idx="1">
                  <c:v>37.5</c:v>
                </c:pt>
                <c:pt idx="2">
                  <c:v>19.5</c:v>
                </c:pt>
                <c:pt idx="3">
                  <c:v>4</c:v>
                </c:pt>
                <c:pt idx="4">
                  <c:v>6.6</c:v>
                </c:pt>
                <c:pt idx="5">
                  <c:v>18.8</c:v>
                </c:pt>
                <c:pt idx="6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716128"/>
        <c:axId val="98711032"/>
      </c:barChart>
      <c:catAx>
        <c:axId val="9871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11032"/>
        <c:crosses val="autoZero"/>
        <c:auto val="1"/>
        <c:lblAlgn val="ctr"/>
        <c:lblOffset val="100"/>
        <c:noMultiLvlLbl val="0"/>
      </c:catAx>
      <c:valAx>
        <c:axId val="98711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1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0.58774</cdr:x>
      <cdr:y>0.39031</cdr:y>
    </cdr:from>
    <cdr:to>
      <cdr:x>0.65792</cdr:x>
      <cdr:y>0.48406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4823767" y="1798757"/>
          <a:ext cx="576064" cy="432048"/>
        </a:xfrm>
        <a:prstGeom xmlns:a="http://schemas.openxmlformats.org/drawingml/2006/main" prst="rect">
          <a:avLst/>
        </a:prstGeom>
        <a:solidFill xmlns:a="http://schemas.openxmlformats.org/drawingml/2006/main">
          <a:srgbClr val="FFBB36"/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latin typeface="Tw Cen MT" panose="020B0602020104020603" pitchFamily="34" charset="0"/>
            </a:rPr>
            <a:t>70%</a:t>
          </a:r>
          <a:endParaRPr lang="en-US" sz="1400" b="1" dirty="0">
            <a:latin typeface="Tw Cen MT" panose="020B0602020104020603" pitchFamily="34" charset="0"/>
          </a:endParaRPr>
        </a:p>
      </cdr:txBody>
    </cdr:sp>
  </cdr:relSizeAnchor>
  <cdr:relSizeAnchor xmlns:cdr="http://schemas.openxmlformats.org/drawingml/2006/chartDrawing">
    <cdr:from>
      <cdr:x>0.82462</cdr:x>
      <cdr:y>0.26563</cdr:y>
    </cdr:from>
    <cdr:to>
      <cdr:x>0.89481</cdr:x>
      <cdr:y>0.35938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6767983" y="1224136"/>
          <a:ext cx="576064" cy="432048"/>
        </a:xfrm>
        <a:prstGeom xmlns:a="http://schemas.openxmlformats.org/drawingml/2006/main" prst="rect">
          <a:avLst/>
        </a:prstGeom>
        <a:solidFill xmlns:a="http://schemas.openxmlformats.org/drawingml/2006/main">
          <a:srgbClr val="FFBB36"/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latin typeface="Tw Cen MT" panose="020B0602020104020603" pitchFamily="34" charset="0"/>
            </a:rPr>
            <a:t>70%</a:t>
          </a:r>
          <a:endParaRPr lang="en-US" sz="1400" b="1" dirty="0">
            <a:latin typeface="Tw Cen MT" panose="020B0602020104020603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D8FEC-B468-4EF4-A612-5DE761229BF0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FD94E-6CDD-48C1-9D8D-3F578959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3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0B597-57AF-4903-A196-2BA101AE8F0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E44CF-8A8A-45C8-B5BC-2082674AD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 by Country</a:t>
            </a:r>
          </a:p>
          <a:p>
            <a:pPr marL="175050" indent="-175050">
              <a:buFont typeface="Arial" pitchFamily="34" charset="0"/>
              <a:buChar char="•"/>
            </a:pPr>
            <a:r>
              <a:rPr lang="en-US" u="sng" dirty="0"/>
              <a:t>South Africa</a:t>
            </a:r>
            <a:r>
              <a:rPr lang="en-US" dirty="0"/>
              <a:t>: IMF Government Finance Statistics (2011)</a:t>
            </a:r>
          </a:p>
          <a:p>
            <a:pPr marL="175050" indent="-175050">
              <a:buFont typeface="Arial" pitchFamily="34" charset="0"/>
              <a:buChar char="•"/>
            </a:pPr>
            <a:r>
              <a:rPr lang="en-US" u="sng" dirty="0"/>
              <a:t>Indonesia</a:t>
            </a:r>
            <a:r>
              <a:rPr lang="en-US" dirty="0"/>
              <a:t>: World Bank (2008). Investing in Indonesia’s Health: Challenges and Opportunities for Future Public Spending – Health Public Expenditure Review 2008. Washington DC, World Bank</a:t>
            </a:r>
          </a:p>
          <a:p>
            <a:pPr marL="175050" indent="-175050">
              <a:buFont typeface="Arial" pitchFamily="34" charset="0"/>
              <a:buChar char="•"/>
            </a:pPr>
            <a:r>
              <a:rPr lang="en-US" u="sng" dirty="0"/>
              <a:t>India</a:t>
            </a:r>
            <a:r>
              <a:rPr lang="en-US" dirty="0"/>
              <a:t>: IMF Government Finance Statistics (2011)</a:t>
            </a:r>
          </a:p>
          <a:p>
            <a:pPr marL="175050" indent="-175050">
              <a:buFont typeface="Arial" pitchFamily="34" charset="0"/>
              <a:buChar char="•"/>
            </a:pPr>
            <a:r>
              <a:rPr lang="en-US" u="sng" dirty="0"/>
              <a:t>Ethiopia</a:t>
            </a:r>
            <a:r>
              <a:rPr lang="en-US" dirty="0"/>
              <a:t>: Garcia, M. and A. S. </a:t>
            </a:r>
            <a:r>
              <a:rPr lang="en-US" dirty="0" err="1"/>
              <a:t>Rajkumar</a:t>
            </a:r>
            <a:r>
              <a:rPr lang="en-US" dirty="0"/>
              <a:t> (2008). Achieving Better Service Delivery Through Decentralization in Ethiopia. World Bank Working Papers. Washington DC, World Bank</a:t>
            </a:r>
          </a:p>
          <a:p>
            <a:pPr marL="175050" indent="-175050">
              <a:buFont typeface="Arial" pitchFamily="34" charset="0"/>
              <a:buChar char="•"/>
            </a:pPr>
            <a:r>
              <a:rPr lang="en-US" u="sng" dirty="0"/>
              <a:t>Nigeria</a:t>
            </a:r>
            <a:r>
              <a:rPr lang="en-US" dirty="0"/>
              <a:t>: </a:t>
            </a:r>
            <a:r>
              <a:rPr lang="en-US" dirty="0" err="1"/>
              <a:t>Olaniyan</a:t>
            </a:r>
            <a:r>
              <a:rPr lang="en-US" dirty="0"/>
              <a:t>, O. and A.O. </a:t>
            </a:r>
            <a:r>
              <a:rPr lang="en-US" dirty="0" err="1"/>
              <a:t>Lawanson</a:t>
            </a:r>
            <a:r>
              <a:rPr lang="en-US" dirty="0"/>
              <a:t> (2010). Health Expenditure and Health Status in Northern and Southern Nigeria: A Comparative Analysis Using NHA Framework. Paper presented at the 2010 CSAE conference held at St. Catherine’s College, University of Oxford, Oxford, UK</a:t>
            </a:r>
          </a:p>
          <a:p>
            <a:pPr marL="175050" indent="-175050">
              <a:buFont typeface="Arial" pitchFamily="34" charset="0"/>
              <a:buChar char="•"/>
            </a:pPr>
            <a:r>
              <a:rPr lang="en-US" u="sng" dirty="0"/>
              <a:t>Argentina</a:t>
            </a:r>
            <a:r>
              <a:rPr lang="en-US" dirty="0"/>
              <a:t>: IMF Government Finance Statistics (2011)</a:t>
            </a:r>
          </a:p>
          <a:p>
            <a:pPr marL="175050" indent="-175050">
              <a:buFont typeface="Arial" pitchFamily="34" charset="0"/>
              <a:buChar char="•"/>
            </a:pPr>
            <a:r>
              <a:rPr lang="en-US" u="sng" dirty="0"/>
              <a:t>Brazil</a:t>
            </a:r>
            <a:r>
              <a:rPr lang="en-US" dirty="0"/>
              <a:t>: </a:t>
            </a:r>
            <a:r>
              <a:rPr lang="en-US" dirty="0" err="1"/>
              <a:t>Langevin</a:t>
            </a:r>
            <a:r>
              <a:rPr lang="en-US" dirty="0"/>
              <a:t>, M. (2012). Brazil’s Healthcare System: Towards Reform? A </a:t>
            </a:r>
            <a:r>
              <a:rPr lang="en-US" dirty="0" err="1"/>
              <a:t>BrazilWorks</a:t>
            </a:r>
            <a:r>
              <a:rPr lang="en-US" dirty="0"/>
              <a:t> Briefing. Washington DC, </a:t>
            </a:r>
            <a:r>
              <a:rPr lang="en-US" dirty="0" err="1"/>
              <a:t>BrazilWorks</a:t>
            </a:r>
            <a:endParaRPr lang="en-US" dirty="0"/>
          </a:p>
          <a:p>
            <a:pPr marL="175050" indent="-175050">
              <a:buFont typeface="Arial" pitchFamily="34" charset="0"/>
              <a:buChar char="•"/>
            </a:pPr>
            <a:r>
              <a:rPr lang="en-US" u="sng" dirty="0"/>
              <a:t>Bolivia</a:t>
            </a:r>
            <a:r>
              <a:rPr lang="en-US" dirty="0"/>
              <a:t>: IMF Government Finance Statistics (2011)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F5B68-0832-4FA9-BEE8-E8C8DF3AB27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2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It’s a difficult task</a:t>
            </a:r>
            <a:r>
              <a:rPr lang="en-US" baseline="0" dirty="0" smtClean="0"/>
              <a:t> to cleanly place different country experiences into categories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any case, we’re oversimplifying, but this</a:t>
            </a:r>
            <a:r>
              <a:rPr lang="en-US" baseline="0" dirty="0" smtClean="0"/>
              <a:t> is what we’ve used as a way to understand the key issues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There are other ways to think about it – such as performance/effort/need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We’re not necessarily</a:t>
            </a:r>
            <a:r>
              <a:rPr lang="en-US" baseline="0" dirty="0" smtClean="0"/>
              <a:t> focused on ways to mobilize greater local contributions: put more emphasis on performance and need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F5B68-0832-4FA9-BEE8-E8C8DF3AB27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6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7 states with lowest health outcomes have a combined population of 550 million</a:t>
            </a:r>
            <a:endParaRPr lang="en-US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E44CF-8A8A-45C8-B5BC-2082674AD0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12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Another example – INDIA: Incentive Grant from 13</a:t>
            </a:r>
            <a:r>
              <a:rPr lang="en-US" baseline="30000" dirty="0" smtClean="0"/>
              <a:t>th</a:t>
            </a:r>
            <a:r>
              <a:rPr lang="en-US" dirty="0" smtClean="0"/>
              <a:t> Finance Commission (in </a:t>
            </a:r>
            <a:r>
              <a:rPr lang="en-US" dirty="0" err="1" smtClean="0"/>
              <a:t>Anit’s</a:t>
            </a:r>
            <a:r>
              <a:rPr lang="en-US" dirty="0" smtClean="0"/>
              <a:t> presentation)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Performance-based incentive to reduce IMR</a:t>
            </a:r>
          </a:p>
          <a:p>
            <a:pPr marL="628650" lvl="1" indent="-171450">
              <a:buFontTx/>
              <a:buChar char="-"/>
            </a:pPr>
            <a:r>
              <a:rPr lang="en-US" dirty="0" smtClean="0"/>
              <a:t>Resources available: Rs.50 </a:t>
            </a:r>
            <a:r>
              <a:rPr lang="en-US" dirty="0" err="1" smtClean="0"/>
              <a:t>Bn</a:t>
            </a:r>
            <a:r>
              <a:rPr lang="en-US" dirty="0" smtClean="0"/>
              <a:t> (US$1 </a:t>
            </a:r>
            <a:r>
              <a:rPr lang="en-US" dirty="0" err="1" smtClean="0"/>
              <a:t>bn</a:t>
            </a:r>
            <a:r>
              <a:rPr lang="en-US" dirty="0" smtClean="0"/>
              <a:t>) from 2013-15</a:t>
            </a:r>
          </a:p>
          <a:p>
            <a:pPr marL="628650" lvl="1" indent="-171450">
              <a:buFontTx/>
              <a:buChar char="-"/>
            </a:pPr>
            <a:r>
              <a:rPr lang="en-US" dirty="0" smtClean="0"/>
              <a:t>Performance measured against 2011 Sample Registration System (SRS) baseline</a:t>
            </a:r>
          </a:p>
          <a:p>
            <a:pPr marL="628650" lvl="1" indent="-171450">
              <a:buFontTx/>
              <a:buChar char="-"/>
            </a:pPr>
            <a:r>
              <a:rPr lang="en-US" dirty="0" smtClean="0"/>
              <a:t>Formula consists of two parts:</a:t>
            </a:r>
          </a:p>
          <a:p>
            <a:pPr marL="1085850" lvl="2" indent="-171450">
              <a:buFontTx/>
              <a:buChar char="-"/>
            </a:pPr>
            <a:r>
              <a:rPr lang="en-US" dirty="0" smtClean="0"/>
              <a:t>Improvement in absolute value of the parameter</a:t>
            </a:r>
          </a:p>
          <a:p>
            <a:pPr marL="1085850" lvl="2" indent="-171450">
              <a:buFontTx/>
              <a:buChar char="-"/>
            </a:pPr>
            <a:r>
              <a:rPr lang="en-US" dirty="0" smtClean="0"/>
              <a:t>Premium if the value is above the median for all states</a:t>
            </a:r>
          </a:p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F5B68-0832-4FA9-BEE8-E8C8DF3AB27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13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E44CF-8A8A-45C8-B5BC-2082674AD00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74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E44CF-8A8A-45C8-B5BC-2082674AD00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7252-1E67-4860-BEA8-5999BC16C81C}" type="datetime1">
              <a:rPr lang="en-IN" smtClean="0"/>
              <a:t>07-05-2015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172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8699-92FD-4E57-AC8A-DEC19661FA89}" type="datetime1">
              <a:rPr lang="en-IN" smtClean="0"/>
              <a:t>07-05-2015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9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3986-52DB-4C1D-B9D6-7A6B4C68EA48}" type="datetime1">
              <a:rPr lang="en-IN" smtClean="0"/>
              <a:t>07-05-2015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904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0828-A066-4A8F-AEB0-EFABCA4F35F0}" type="datetime1">
              <a:rPr lang="en-IN" smtClean="0"/>
              <a:t>07-05-2015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713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7071-9206-4F52-9FC6-7CB8CDF6533C}" type="datetime1">
              <a:rPr lang="en-IN" smtClean="0"/>
              <a:t>07-05-2015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218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34B0-8181-4B7E-9C8B-A1197CC6693E}" type="datetime1">
              <a:rPr lang="en-IN" smtClean="0"/>
              <a:t>07-05-2015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195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5720-C318-48A1-8D64-DB96D380435E}" type="datetime1">
              <a:rPr lang="en-IN" smtClean="0"/>
              <a:t>07-05-2015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907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5AE7-6B0B-43CD-80DF-3D954768D7E8}" type="datetime1">
              <a:rPr lang="en-IN" smtClean="0"/>
              <a:t>07-05-2015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07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F408-ECFE-4EA5-9EE6-AE4935310193}" type="datetime1">
              <a:rPr lang="en-IN" smtClean="0"/>
              <a:t>07-05-2015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83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D866-BD3C-440B-B8FD-890C44994DDC}" type="datetime1">
              <a:rPr lang="en-IN" smtClean="0"/>
              <a:t>07-05-2015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242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6496-6224-44C6-91C1-991DE7C7B96F}" type="datetime1">
              <a:rPr lang="en-IN" smtClean="0"/>
              <a:t>07-05-2015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13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fld id="{272E34C0-9151-4925-BDBF-911F90626DE0}" type="datetime1">
              <a:rPr lang="en-IN" smtClean="0"/>
              <a:pPr/>
              <a:t>07-05-2015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fld id="{1B261C41-8BAC-4EB8-8CD2-9D88B15C4C9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9982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683568" y="1340768"/>
            <a:ext cx="7772400" cy="13620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Intergovernmental Fiscal Transfers </a:t>
            </a:r>
            <a:br>
              <a:rPr lang="en-US" sz="3200" dirty="0" smtClean="0"/>
            </a:br>
            <a:r>
              <a:rPr lang="en-US" sz="3200" dirty="0" smtClean="0"/>
              <a:t>for Health in India</a:t>
            </a:r>
            <a:endParaRPr lang="en-US" sz="3200" dirty="0"/>
          </a:p>
        </p:txBody>
      </p:sp>
      <p:pic>
        <p:nvPicPr>
          <p:cNvPr id="6" name="Picture 5" descr="Accountability Initiative, Ind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162" y="3990949"/>
            <a:ext cx="6665676" cy="795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768" y="2630835"/>
            <a:ext cx="2413000" cy="118732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47255"/>
            <a:ext cx="2286000" cy="1143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78831" y="5086925"/>
            <a:ext cx="1563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Anit</a:t>
            </a:r>
            <a:r>
              <a:rPr lang="en-US" dirty="0" smtClean="0">
                <a:latin typeface="Tw Cen MT" panose="020B0602020104020603" pitchFamily="34" charset="0"/>
              </a:rPr>
              <a:t> Mukherjee</a:t>
            </a:r>
          </a:p>
          <a:p>
            <a:pPr algn="ctr"/>
            <a:r>
              <a:rPr lang="en-US" dirty="0" smtClean="0">
                <a:latin typeface="Tw Cen MT" panose="020B0602020104020603" pitchFamily="34" charset="0"/>
              </a:rPr>
              <a:t>8 May 2015</a:t>
            </a:r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1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Finance Commission Recommendations: Discussion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400" dirty="0" smtClean="0"/>
              <a:t>Will states be willing to increase expenditure on health?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400" dirty="0" smtClean="0"/>
              <a:t>Are states able to increase expenditure on health?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400" dirty="0" smtClean="0"/>
              <a:t>Will they create new institutional structures for better health financing and delivery?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400" dirty="0" smtClean="0"/>
              <a:t>Will the Center have the ability to make necessary investments to reduce inter-regional disparities in health?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400" dirty="0" smtClean="0"/>
              <a:t>Will fiscal transfers be performance- and needs-based?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400" dirty="0" smtClean="0"/>
              <a:t>What would it take to enhance accountability of outcomes and generate better evidence of what works?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1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analysis shows that state health expenditure will increase in some but not others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11</a:t>
            </a:fld>
            <a:endParaRPr lang="en-IN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06598221"/>
              </p:ext>
            </p:extLst>
          </p:nvPr>
        </p:nvGraphicFramePr>
        <p:xfrm>
          <a:off x="457200" y="2132856"/>
          <a:ext cx="8229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379518" y="5071661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w Cen MT" panose="020B0602020104020603" pitchFamily="34" charset="0"/>
              </a:rPr>
              <a:t>2014-15 BE</a:t>
            </a:r>
            <a:endParaRPr lang="en-US" sz="1600" b="1" dirty="0"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666774" y="5071661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w Cen MT" panose="020B0602020104020603" pitchFamily="34" charset="0"/>
              </a:rPr>
              <a:t>2014-15 RE</a:t>
            </a:r>
            <a:endParaRPr lang="en-US" sz="1600" b="1" dirty="0">
              <a:latin typeface="Tw Cen MT" panose="020B06020201040206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961601" y="5071661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2015-16 BE</a:t>
            </a:r>
            <a:endParaRPr lang="en-US" sz="1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55869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200" i="1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Source: </a:t>
            </a:r>
            <a:r>
              <a:rPr lang="en-IN" sz="1200" i="1" dirty="0" smtClean="0">
                <a:latin typeface="Franklin Gothic Book" panose="020B0503020102020204" pitchFamily="34" charset="0"/>
                <a:ea typeface="Times New Roman" panose="02020603050405020304" pitchFamily="18" charset="0"/>
              </a:rPr>
              <a:t>State Budgets</a:t>
            </a:r>
            <a:endParaRPr lang="en-US" sz="1200" i="1" dirty="0">
              <a:latin typeface="Franklin Gothic Book" panose="020B0503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8312" y="1700808"/>
            <a:ext cx="8207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Health Expenditure as </a:t>
            </a:r>
            <a:r>
              <a:rPr lang="en-US" dirty="0">
                <a:latin typeface="Tw Cen MT" panose="020B0602020104020603" pitchFamily="34" charset="0"/>
              </a:rPr>
              <a:t>a % of </a:t>
            </a:r>
            <a:r>
              <a:rPr lang="en-US" dirty="0" smtClean="0">
                <a:latin typeface="Tw Cen MT" panose="020B0602020104020603" pitchFamily="34" charset="0"/>
              </a:rPr>
              <a:t>Total Expenditure</a:t>
            </a:r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Questions? Comments? Suggestions?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0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APPENDIX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1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the Center for Global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Independent, non-partisan think tank based in Washington, DC </a:t>
            </a:r>
          </a:p>
          <a:p>
            <a:r>
              <a:rPr lang="en-US" sz="2400" dirty="0"/>
              <a:t>Focus on global public goods and issues that can transform quality of life in LMIC</a:t>
            </a:r>
          </a:p>
          <a:p>
            <a:r>
              <a:rPr lang="en-US" sz="2400" dirty="0"/>
              <a:t>Promote policy </a:t>
            </a:r>
            <a:r>
              <a:rPr lang="en-US" sz="2400" dirty="0" smtClean="0"/>
              <a:t>alternatives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Research Areas</a:t>
            </a:r>
          </a:p>
          <a:p>
            <a:pPr marL="347663" lvl="1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Global </a:t>
            </a:r>
            <a:r>
              <a:rPr lang="en-US" sz="2400" dirty="0" smtClean="0">
                <a:solidFill>
                  <a:prstClr val="white"/>
                </a:solidFill>
              </a:rPr>
              <a:t>Health</a:t>
            </a:r>
            <a:endParaRPr lang="en-US" sz="2400" dirty="0">
              <a:solidFill>
                <a:prstClr val="white"/>
              </a:solidFill>
            </a:endParaRPr>
          </a:p>
          <a:p>
            <a:pPr marL="347663" lvl="1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Debt</a:t>
            </a:r>
          </a:p>
          <a:p>
            <a:pPr marL="347663" lvl="1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Migration</a:t>
            </a:r>
          </a:p>
          <a:p>
            <a:pPr marL="347663" lvl="1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Trade</a:t>
            </a:r>
          </a:p>
          <a:p>
            <a:pPr marL="347663" lvl="1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Development Aid </a:t>
            </a:r>
            <a:r>
              <a:rPr lang="en-US" sz="2400" dirty="0" smtClean="0">
                <a:solidFill>
                  <a:prstClr val="white"/>
                </a:solidFill>
              </a:rPr>
              <a:t>Effectiveness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14</a:t>
            </a:fld>
            <a:endParaRPr lang="en-IN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74832"/>
            <a:ext cx="2743200" cy="127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4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India spends less on health than </a:t>
            </a:r>
            <a:br>
              <a:rPr lang="en-US" sz="2800" b="1" dirty="0" smtClean="0"/>
            </a:br>
            <a:r>
              <a:rPr lang="en-US" sz="2800" b="1" dirty="0" smtClean="0"/>
              <a:t>BRICS and G20 countries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15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5"/>
          <a:stretch/>
        </p:blipFill>
        <p:spPr>
          <a:xfrm>
            <a:off x="0" y="1412776"/>
            <a:ext cx="9143999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 many L/MICs, majority of government health spending is executed by sub-national entities</a:t>
            </a:r>
            <a:endParaRPr lang="en-US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6FC3-1CC6-4BD5-9C18-F6F9E072BA19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251520" y="1553651"/>
          <a:ext cx="8712968" cy="484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7" y="6538912"/>
            <a:ext cx="4364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Franklin Gothic Book" panose="020B0503020102020204" pitchFamily="34" charset="0"/>
              </a:rPr>
              <a:t>Source: Glassman and Sakuma (2014) – for details, see notes.</a:t>
            </a:r>
            <a:endParaRPr lang="en-US" sz="1200" i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recent data in India shows that 70% of public health spend is sub-national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17</a:t>
            </a:fld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635171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sz="1200" dirty="0"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200" i="1" dirty="0" smtClean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200" i="1" dirty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i="1" dirty="0" smtClean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Ministry </a:t>
            </a:r>
            <a:r>
              <a:rPr lang="en-US" sz="1200" i="1" dirty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Health and Family Welfare, 2015</a:t>
            </a:r>
            <a:endParaRPr lang="en-US" sz="1200" i="1" dirty="0" smtClean="0"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01054580"/>
              </p:ext>
            </p:extLst>
          </p:nvPr>
        </p:nvGraphicFramePr>
        <p:xfrm>
          <a:off x="468313" y="1412776"/>
          <a:ext cx="820737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6674" y="360268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CENTRE</a:t>
            </a:r>
            <a:endParaRPr lang="en-US" sz="1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2609" y="497720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STATE</a:t>
            </a:r>
            <a:endParaRPr lang="en-US" sz="1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00641" y="4157267"/>
            <a:ext cx="576064" cy="432048"/>
          </a:xfrm>
          <a:prstGeom prst="rect">
            <a:avLst/>
          </a:prstGeom>
          <a:solidFill>
            <a:srgbClr val="FFBB3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latin typeface="Tw Cen MT" panose="020B0602020104020603" pitchFamily="34" charset="0"/>
              </a:rPr>
              <a:t>65%</a:t>
            </a:r>
            <a:endParaRPr lang="en-US" sz="1400" b="1" dirty="0">
              <a:latin typeface="Tw Cen MT" panose="020B06020201040206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5856" y="3725219"/>
            <a:ext cx="576064" cy="432048"/>
          </a:xfrm>
          <a:prstGeom prst="rect">
            <a:avLst/>
          </a:prstGeom>
          <a:solidFill>
            <a:srgbClr val="FFBB3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latin typeface="Tw Cen MT" panose="020B0602020104020603" pitchFamily="34" charset="0"/>
              </a:rPr>
              <a:t>67%</a:t>
            </a:r>
            <a:endParaRPr lang="en-US" sz="14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Framework: “Better practices for IGFT design”</a:t>
            </a:r>
            <a:endParaRPr lang="en-US" sz="28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7236296" cy="501650"/>
          </a:xfrm>
        </p:spPr>
        <p:txBody>
          <a:bodyPr/>
          <a:lstStyle/>
          <a:p>
            <a:pPr algn="l"/>
            <a:r>
              <a:rPr lang="en-US" i="1" dirty="0" smtClean="0"/>
              <a:t>Source: Glassman and Sakuma (2014) Adapted mainly from Shah 2007 and also draws from Bird and Smart 2002; Pearson 2002; and </a:t>
            </a:r>
            <a:r>
              <a:rPr lang="en-US" i="1" dirty="0" err="1" smtClean="0"/>
              <a:t>Steffensen</a:t>
            </a:r>
            <a:r>
              <a:rPr lang="en-US" i="1" dirty="0" smtClean="0"/>
              <a:t> 2010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6FC3-1CC6-4BD5-9C18-F6F9E072BA19}" type="slidenum">
              <a:rPr lang="en-US" smtClean="0"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333500"/>
            <a:ext cx="2651760" cy="4572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35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latin typeface="Tw Cen MT" panose="020B0602020104020603" pitchFamily="34" charset="0"/>
              </a:rPr>
              <a:t>ALLOCATION</a:t>
            </a:r>
            <a:endParaRPr lang="en-US" sz="2000" b="1" dirty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46120" y="1333500"/>
            <a:ext cx="2651760" cy="457200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latin typeface="Tw Cen MT" panose="020B0602020104020603" pitchFamily="34" charset="0"/>
              </a:rPr>
              <a:t>INCENTIVES</a:t>
            </a:r>
            <a:endParaRPr lang="en-US" sz="2000" b="1" dirty="0">
              <a:latin typeface="Tw Cen MT" panose="020B06020201040206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35040" y="1333500"/>
            <a:ext cx="2651760" cy="457200"/>
          </a:xfrm>
          <a:prstGeom prst="rect">
            <a:avLst/>
          </a:prstGeom>
          <a:gradFill>
            <a:gsLst>
              <a:gs pos="0">
                <a:schemeClr val="accent3"/>
              </a:gs>
              <a:gs pos="35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latin typeface="Tw Cen MT" panose="020B0602020104020603" pitchFamily="34" charset="0"/>
              </a:rPr>
              <a:t>ACCOUNTABILITY</a:t>
            </a:r>
            <a:endParaRPr lang="en-US" sz="2000" b="1" dirty="0"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276600"/>
            <a:ext cx="2651760" cy="24688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rIns="91440" rtlCol="0" anchor="ctr"/>
          <a:lstStyle/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Simple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Predictable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Promotes equity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Promotes revenue adequacy</a:t>
            </a:r>
            <a:endParaRPr lang="en-US" sz="20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6120" y="3276600"/>
            <a:ext cx="2651760" cy="24688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Fulfills grantor’s objectives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Promotes efficiency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Autonomous use of grants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35040" y="3276600"/>
            <a:ext cx="2651760" cy="24688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Ensure financial and performance </a:t>
            </a: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accountability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Promotes transparency</a:t>
            </a:r>
            <a:endParaRPr lang="en-US" sz="20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014538"/>
            <a:ext cx="2651760" cy="103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rIns="91440"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Better practices for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allocating IGFT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46120" y="2014538"/>
            <a:ext cx="2651760" cy="103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rIns="91440" rtlCol="0" anchor="ctr"/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  <a:latin typeface="Tw Cen MT" panose="020B0602020104020603" pitchFamily="34" charset="0"/>
              </a:rPr>
              <a:t>Better practices for </a:t>
            </a:r>
            <a:r>
              <a:rPr lang="en-US" sz="2000" b="1" dirty="0" smtClean="0">
                <a:solidFill>
                  <a:schemeClr val="accent6"/>
                </a:solidFill>
                <a:latin typeface="Tw Cen MT" panose="020B0602020104020603" pitchFamily="34" charset="0"/>
              </a:rPr>
              <a:t>using incentives in IGFT</a:t>
            </a:r>
            <a:endParaRPr lang="en-US" sz="2000" b="1" dirty="0">
              <a:solidFill>
                <a:schemeClr val="accent6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35040" y="2014538"/>
            <a:ext cx="2651760" cy="103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rIns="91440" rtlCol="0" anchor="ctr"/>
          <a:lstStyle/>
          <a:p>
            <a:pPr algn="ctr"/>
            <a:r>
              <a:rPr lang="en-US" sz="2000" dirty="0" smtClean="0">
                <a:solidFill>
                  <a:schemeClr val="accent3"/>
                </a:solidFill>
                <a:latin typeface="Tw Cen MT" panose="020B0602020104020603" pitchFamily="34" charset="0"/>
              </a:rPr>
              <a:t>Better practices to </a:t>
            </a:r>
            <a:r>
              <a:rPr lang="en-US" sz="2000" b="1" dirty="0" smtClean="0">
                <a:solidFill>
                  <a:schemeClr val="accent3"/>
                </a:solidFill>
                <a:latin typeface="Tw Cen MT" panose="020B0602020104020603" pitchFamily="34" charset="0"/>
              </a:rPr>
              <a:t>account for IGFT</a:t>
            </a:r>
            <a:endParaRPr lang="en-US" sz="2000" b="1" dirty="0">
              <a:solidFill>
                <a:schemeClr val="accent3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4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Current Challenges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5516" y="1210915"/>
            <a:ext cx="8712968" cy="5145435"/>
          </a:xfrm>
        </p:spPr>
        <p:txBody>
          <a:bodyPr>
            <a:noAutofit/>
          </a:bodyPr>
          <a:lstStyle/>
          <a:p>
            <a:r>
              <a:rPr lang="en-US" sz="2400" dirty="0" smtClean="0"/>
              <a:t>Low level of public and private expenditure on health (Mukherjee and </a:t>
            </a:r>
            <a:r>
              <a:rPr lang="en-US" sz="2400" dirty="0" err="1" smtClean="0"/>
              <a:t>Karmakar</a:t>
            </a:r>
            <a:r>
              <a:rPr lang="en-US" sz="2400" dirty="0" smtClean="0"/>
              <a:t>, 2009)</a:t>
            </a:r>
          </a:p>
          <a:p>
            <a:endParaRPr lang="en-US" sz="1800" dirty="0"/>
          </a:p>
          <a:p>
            <a:r>
              <a:rPr lang="en-US" sz="2400" dirty="0" smtClean="0"/>
              <a:t>High sub-national inequality in public health expenditure and outcomes (</a:t>
            </a:r>
            <a:r>
              <a:rPr lang="en-US" sz="2400" dirty="0" err="1" smtClean="0"/>
              <a:t>Makela</a:t>
            </a:r>
            <a:r>
              <a:rPr lang="en-US" sz="2400" dirty="0" smtClean="0"/>
              <a:t>, </a:t>
            </a:r>
            <a:r>
              <a:rPr lang="en-US" sz="2400" dirty="0" err="1" smtClean="0"/>
              <a:t>Dandona</a:t>
            </a:r>
            <a:r>
              <a:rPr lang="en-US" sz="2400" dirty="0" smtClean="0"/>
              <a:t> et.al.,2013)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400" dirty="0" smtClean="0"/>
              <a:t>Fragmented healthcare delivery and low quality of care (</a:t>
            </a:r>
            <a:r>
              <a:rPr lang="en-US" sz="2400" dirty="0" err="1" smtClean="0"/>
              <a:t>Prinja</a:t>
            </a:r>
            <a:r>
              <a:rPr lang="en-US" sz="2400" dirty="0" smtClean="0"/>
              <a:t>, </a:t>
            </a:r>
            <a:r>
              <a:rPr lang="en-US" sz="2400" dirty="0" err="1" smtClean="0"/>
              <a:t>Bahuguna</a:t>
            </a:r>
            <a:r>
              <a:rPr lang="en-US" sz="2400" dirty="0"/>
              <a:t> </a:t>
            </a:r>
            <a:r>
              <a:rPr lang="en-US" sz="2400" dirty="0" smtClean="0"/>
              <a:t>et.al.2013; Das and Hammer, 2014)</a:t>
            </a:r>
          </a:p>
          <a:p>
            <a:endParaRPr lang="en-US" sz="1800" dirty="0"/>
          </a:p>
          <a:p>
            <a:r>
              <a:rPr lang="en-US" sz="2400" dirty="0" smtClean="0"/>
              <a:t>Increase in out-of-pocket expenditure and impact on poverty (</a:t>
            </a:r>
            <a:r>
              <a:rPr lang="en-US" sz="2400" dirty="0" err="1" smtClean="0"/>
              <a:t>Shahrawat</a:t>
            </a:r>
            <a:r>
              <a:rPr lang="en-US" sz="2400" dirty="0" smtClean="0"/>
              <a:t> and Rao, 2011; Garg and Karan, 2009; Banerjee, Deaton and </a:t>
            </a:r>
            <a:r>
              <a:rPr lang="en-US" sz="2400" dirty="0" err="1" smtClean="0"/>
              <a:t>Duflo</a:t>
            </a:r>
            <a:r>
              <a:rPr lang="en-US" sz="2400" dirty="0" smtClean="0"/>
              <a:t>, 2004)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19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17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the Study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Hypothesis: In a federal country, fiscal transfers for health need to be well-designed to achieve the objective of equity and improve outcomes</a:t>
            </a:r>
          </a:p>
          <a:p>
            <a:endParaRPr lang="en-US" sz="2400" dirty="0"/>
          </a:p>
          <a:p>
            <a:r>
              <a:rPr lang="en-US" sz="2400" dirty="0" smtClean="0"/>
              <a:t>There has been a wide variety of experiments in fiscal arrangements in health –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FC Equalization Grants,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FC performance grants, NHRM/NHM, JSY, cash transfers through JSY</a:t>
            </a:r>
          </a:p>
          <a:p>
            <a:endParaRPr lang="en-US" sz="2400" dirty="0"/>
          </a:p>
          <a:p>
            <a:r>
              <a:rPr lang="en-US" sz="2400" dirty="0" smtClean="0"/>
              <a:t>We reviewed the first three to draw lessons for the new fiscal architecture for health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691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Policy Window Opportunities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0874"/>
            <a:ext cx="8229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Greater devolution of taxes from Centre to State governments from 2015 following Finance Commission recommendations</a:t>
            </a:r>
          </a:p>
          <a:p>
            <a:endParaRPr lang="en-US" sz="1800" dirty="0"/>
          </a:p>
          <a:p>
            <a:r>
              <a:rPr lang="en-US" sz="2400" dirty="0" smtClean="0"/>
              <a:t>Restructuring of federal transfers for health requiring greater co-financing by states to leverage federal funds</a:t>
            </a:r>
          </a:p>
          <a:p>
            <a:endParaRPr lang="en-US" sz="1800" dirty="0"/>
          </a:p>
          <a:p>
            <a:r>
              <a:rPr lang="en-US" sz="2400" dirty="0" smtClean="0"/>
              <a:t>New draft National Health Policy is still a work in progress</a:t>
            </a:r>
          </a:p>
          <a:p>
            <a:endParaRPr lang="en-US" sz="1800" dirty="0"/>
          </a:p>
          <a:p>
            <a:r>
              <a:rPr lang="en-US" sz="2400" dirty="0" smtClean="0"/>
              <a:t>Health finance reform put on hold, new proposal later in 2015 required to address the same issues as Working Group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20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57200" y="1081739"/>
            <a:ext cx="8075240" cy="858138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w Cen MT" panose="020B0602020104020603" pitchFamily="34" charset="0"/>
              </a:rPr>
              <a:t>There is general consensus that time </a:t>
            </a:r>
            <a:r>
              <a:rPr lang="en-US" sz="2400" b="1" dirty="0">
                <a:latin typeface="Tw Cen MT" panose="020B0602020104020603" pitchFamily="34" charset="0"/>
              </a:rPr>
              <a:t>has come for structural reform of health system financing and delivery</a:t>
            </a:r>
          </a:p>
        </p:txBody>
      </p:sp>
    </p:spTree>
    <p:extLst>
      <p:ext uri="{BB962C8B-B14F-4D97-AF65-F5344CB8AC3E}">
        <p14:creationId xmlns:p14="http://schemas.microsoft.com/office/powerpoint/2010/main" val="384517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0702"/>
            <a:ext cx="9144000" cy="562074"/>
          </a:xfrm>
        </p:spPr>
        <p:txBody>
          <a:bodyPr>
            <a:noAutofit/>
          </a:bodyPr>
          <a:lstStyle/>
          <a:p>
            <a:r>
              <a:rPr lang="en-US" sz="2000" dirty="0" smtClean="0"/>
              <a:t> Nigeria: Improving Primary Health Care via the Basic Health Care Provision Fund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21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971600" y="1412776"/>
            <a:ext cx="7185192" cy="5183859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 pitchFamily="34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w Cen MT" panose="020B0602020104020603" pitchFamily="34" charset="0"/>
              </a:rPr>
              <a:t>Implications Beyond India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14th Finance Commission 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3672408" cy="3975815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/>
              <a:t>What is the Finance Commission?</a:t>
            </a:r>
          </a:p>
          <a:p>
            <a:endParaRPr lang="en-US" sz="1800" dirty="0" smtClean="0"/>
          </a:p>
          <a:p>
            <a:r>
              <a:rPr lang="en-US" sz="1800" b="1" dirty="0" smtClean="0"/>
              <a:t>Constitutional body</a:t>
            </a:r>
            <a:r>
              <a:rPr lang="en-US" sz="1800" dirty="0" smtClean="0"/>
              <a:t>, </a:t>
            </a:r>
            <a:r>
              <a:rPr lang="en-US" sz="1800" b="1" dirty="0" smtClean="0"/>
              <a:t>non-political</a:t>
            </a:r>
            <a:r>
              <a:rPr lang="en-US" sz="1800" dirty="0" smtClean="0"/>
              <a:t> comprised of technical experts</a:t>
            </a:r>
          </a:p>
          <a:p>
            <a:endParaRPr lang="en-US" sz="1800" dirty="0" smtClean="0"/>
          </a:p>
          <a:p>
            <a:r>
              <a:rPr lang="en-US" sz="1800" dirty="0" smtClean="0"/>
              <a:t>Determines the </a:t>
            </a:r>
            <a:r>
              <a:rPr lang="en-US" sz="1800" b="1" dirty="0" smtClean="0"/>
              <a:t>sharing of tax revenue</a:t>
            </a:r>
            <a:r>
              <a:rPr lang="en-US" sz="1800" dirty="0" smtClean="0"/>
              <a:t> between federal and state </a:t>
            </a:r>
            <a:r>
              <a:rPr lang="en-US" sz="1800" dirty="0" err="1" smtClean="0"/>
              <a:t>govts</a:t>
            </a:r>
            <a:r>
              <a:rPr lang="en-US" sz="1800" dirty="0" smtClean="0"/>
              <a:t>, and among states (vertical + horizontal devolution)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Recommendations </a:t>
            </a:r>
            <a:r>
              <a:rPr lang="en-US" sz="1800" b="1" dirty="0" smtClean="0"/>
              <a:t>binding</a:t>
            </a:r>
            <a:r>
              <a:rPr lang="en-US" sz="1800" dirty="0" smtClean="0"/>
              <a:t> on </a:t>
            </a:r>
            <a:r>
              <a:rPr lang="en-US" sz="1800" dirty="0" err="1" smtClean="0"/>
              <a:t>govt</a:t>
            </a:r>
            <a:r>
              <a:rPr lang="en-US" sz="1800" dirty="0" smtClean="0"/>
              <a:t> and implemented over </a:t>
            </a:r>
            <a:r>
              <a:rPr lang="en-US" sz="1800" b="1" dirty="0" smtClean="0"/>
              <a:t>5-year period</a:t>
            </a:r>
            <a:r>
              <a:rPr lang="en-US" sz="1800" dirty="0" smtClean="0"/>
              <a:t> (e.g., 2015/16 to 2019/20)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95936" y="2132856"/>
          <a:ext cx="489137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152128"/>
                <a:gridCol w="1146958"/>
              </a:tblGrid>
              <a:tr h="36395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anose="020B0602020104020603" pitchFamily="34" charset="0"/>
                        </a:rPr>
                        <a:t>Devolution Formula</a:t>
                      </a:r>
                      <a:endParaRPr lang="en-US" sz="1800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95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Variable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Weights</a:t>
                      </a:r>
                      <a:r>
                        <a:rPr lang="en-US" baseline="0" dirty="0" smtClean="0">
                          <a:latin typeface="Tw Cen MT" panose="020B0602020104020603" pitchFamily="34" charset="0"/>
                        </a:rPr>
                        <a:t> 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9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anose="020B0602020104020603" pitchFamily="34" charset="0"/>
                        </a:rPr>
                        <a:t>13</a:t>
                      </a:r>
                      <a:r>
                        <a:rPr lang="en-US" baseline="30000" dirty="0" smtClean="0">
                          <a:latin typeface="Tw Cen MT" panose="020B0602020104020603" pitchFamily="34" charset="0"/>
                        </a:rPr>
                        <a:t>th</a:t>
                      </a:r>
                      <a:r>
                        <a:rPr lang="en-US" dirty="0" smtClean="0">
                          <a:latin typeface="Tw Cen MT" panose="020B0602020104020603" pitchFamily="34" charset="0"/>
                        </a:rPr>
                        <a:t> FC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anose="020B0602020104020603" pitchFamily="34" charset="0"/>
                        </a:rPr>
                        <a:t>14</a:t>
                      </a:r>
                      <a:r>
                        <a:rPr lang="en-US" baseline="30000" dirty="0" smtClean="0">
                          <a:latin typeface="Tw Cen MT" panose="020B0602020104020603" pitchFamily="34" charset="0"/>
                        </a:rPr>
                        <a:t>th</a:t>
                      </a:r>
                      <a:r>
                        <a:rPr lang="en-US" dirty="0" smtClean="0">
                          <a:latin typeface="Tw Cen MT" panose="020B0602020104020603" pitchFamily="34" charset="0"/>
                        </a:rPr>
                        <a:t> FC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639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anose="020B0602020104020603" pitchFamily="34" charset="0"/>
                        </a:rPr>
                        <a:t>Population (1971)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25.0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17.5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39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anose="020B0602020104020603" pitchFamily="34" charset="0"/>
                        </a:rPr>
                        <a:t>Population</a:t>
                      </a:r>
                      <a:r>
                        <a:rPr lang="en-US" baseline="0" dirty="0" smtClean="0">
                          <a:latin typeface="Tw Cen MT" panose="020B0602020104020603" pitchFamily="34" charset="0"/>
                        </a:rPr>
                        <a:t> (2011)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0.0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10.0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281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anose="020B0602020104020603" pitchFamily="34" charset="0"/>
                        </a:rPr>
                        <a:t>Fiscal Capacity/Income Distance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47.5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50.0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39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anose="020B0602020104020603" pitchFamily="34" charset="0"/>
                        </a:rPr>
                        <a:t>Area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10.0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15.0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639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anose="020B0602020104020603" pitchFamily="34" charset="0"/>
                        </a:rPr>
                        <a:t>Forest Cover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0.0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7.5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39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anose="020B0602020104020603" pitchFamily="34" charset="0"/>
                        </a:rPr>
                        <a:t>Fiscal Discipline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17.5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0.0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639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anose="020B0602020104020603" pitchFamily="34" charset="0"/>
                        </a:rPr>
                        <a:t>Total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100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anose="020B0602020104020603" pitchFamily="34" charset="0"/>
                        </a:rPr>
                        <a:t>100</a:t>
                      </a:r>
                      <a:endParaRPr lang="en-US" dirty="0">
                        <a:latin typeface="Tw Cen MT" panose="020B0602020104020603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8001" y="1124744"/>
            <a:ext cx="8547999" cy="707886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w Cen MT" panose="020B0602020104020603" pitchFamily="34" charset="0"/>
              </a:rPr>
              <a:t>14</a:t>
            </a:r>
            <a:r>
              <a:rPr lang="en-US" sz="2000" b="1" baseline="30000" dirty="0">
                <a:latin typeface="Tw Cen MT" panose="020B0602020104020603" pitchFamily="34" charset="0"/>
              </a:rPr>
              <a:t>th</a:t>
            </a:r>
            <a:r>
              <a:rPr lang="en-US" sz="2000" b="1" dirty="0">
                <a:latin typeface="Tw Cen MT" panose="020B0602020104020603" pitchFamily="34" charset="0"/>
              </a:rPr>
              <a:t> Finance Commission increased tax devolution to states from </a:t>
            </a:r>
            <a:r>
              <a:rPr lang="en-US" sz="2000" b="1" dirty="0" smtClean="0">
                <a:latin typeface="Tw Cen MT" panose="020B0602020104020603" pitchFamily="34" charset="0"/>
              </a:rPr>
              <a:t>32% </a:t>
            </a:r>
            <a:r>
              <a:rPr lang="en-US" sz="2000" b="1" dirty="0">
                <a:latin typeface="Tw Cen MT" panose="020B0602020104020603" pitchFamily="34" charset="0"/>
              </a:rPr>
              <a:t>to 42% </a:t>
            </a:r>
            <a:r>
              <a:rPr lang="en-US" sz="2000" b="1" dirty="0" smtClean="0">
                <a:latin typeface="Tw Cen MT" panose="020B0602020104020603" pitchFamily="34" charset="0"/>
              </a:rPr>
              <a:t>─ the biggest </a:t>
            </a:r>
            <a:r>
              <a:rPr lang="en-US" sz="2000" b="1" dirty="0">
                <a:latin typeface="Tw Cen MT" panose="020B0602020104020603" pitchFamily="34" charset="0"/>
              </a:rPr>
              <a:t>ever increase in India’s fiscal history</a:t>
            </a:r>
          </a:p>
        </p:txBody>
      </p:sp>
    </p:spTree>
    <p:extLst>
      <p:ext uri="{BB962C8B-B14F-4D97-AF65-F5344CB8AC3E}">
        <p14:creationId xmlns:p14="http://schemas.microsoft.com/office/powerpoint/2010/main" val="26575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projected and received as a proportion of health expenditure </a:t>
            </a:r>
            <a:r>
              <a:rPr lang="en-US" dirty="0" smtClean="0"/>
              <a:t>(%)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23</a:t>
            </a:fld>
            <a:endParaRPr lang="en-IN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68315" y="1916832"/>
          <a:ext cx="8218484" cy="42484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4621"/>
                <a:gridCol w="2054621"/>
                <a:gridCol w="2054621"/>
                <a:gridCol w="2054621"/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Projected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Actual (2005-10)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% Released</a:t>
                      </a:r>
                    </a:p>
                  </a:txBody>
                  <a:tcPr marL="9525" marR="9525" marT="9525" marB="0" anchor="ctr"/>
                </a:tc>
              </a:tr>
              <a:tr h="553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Bihar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-2%</a:t>
                      </a:r>
                    </a:p>
                  </a:txBody>
                  <a:tcPr marL="9525" marR="9525" marT="9525" marB="0" anchor="ctr"/>
                </a:tc>
              </a:tr>
              <a:tr h="553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Assam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</a:tr>
              <a:tr h="553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Jharkhand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553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Uttar Pradesh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-1%</a:t>
                      </a:r>
                    </a:p>
                  </a:txBody>
                  <a:tcPr marL="9525" marR="9525" marT="9525" marB="0" anchor="ctr"/>
                </a:tc>
              </a:tr>
              <a:tr h="553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Odisha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553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Madhya Pradesh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</a:tr>
              <a:tr h="553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Uttarakhand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638342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sz="1200" dirty="0"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200" i="1" dirty="0" smtClean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200" i="1" dirty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AI-CGD calculations from Finance Accounts, various years</a:t>
            </a:r>
            <a:endParaRPr lang="en-US" sz="1200" i="1" dirty="0" smtClean="0"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Argentina’s Plan </a:t>
            </a:r>
            <a:r>
              <a:rPr lang="en-US" dirty="0" err="1"/>
              <a:t>Nacer</a:t>
            </a:r>
            <a:r>
              <a:rPr lang="en-US" dirty="0"/>
              <a:t> uses a results-based financing </a:t>
            </a:r>
            <a:br>
              <a:rPr lang="en-US" dirty="0"/>
            </a:br>
            <a:r>
              <a:rPr lang="en-US" dirty="0"/>
              <a:t>scheme based on enrollment and health outcomes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2252" y="6478360"/>
            <a:ext cx="6732239" cy="314325"/>
          </a:xfrm>
        </p:spPr>
        <p:txBody>
          <a:bodyPr/>
          <a:lstStyle/>
          <a:p>
            <a:pPr algn="l"/>
            <a:r>
              <a:rPr lang="en-US" i="1" dirty="0">
                <a:latin typeface="Franklin Gothic Book" panose="020B0503020102020204" pitchFamily="34" charset="0"/>
              </a:rPr>
              <a:t>Source: </a:t>
            </a:r>
            <a:r>
              <a:rPr lang="en-US" i="1" dirty="0" err="1">
                <a:latin typeface="Franklin Gothic Book" panose="020B0503020102020204" pitchFamily="34" charset="0"/>
              </a:rPr>
              <a:t>Ministerio</a:t>
            </a:r>
            <a:r>
              <a:rPr lang="en-US" i="1" dirty="0">
                <a:latin typeface="Franklin Gothic Book" panose="020B0503020102020204" pitchFamily="34" charset="0"/>
              </a:rPr>
              <a:t> de </a:t>
            </a:r>
            <a:r>
              <a:rPr lang="en-US" i="1" dirty="0" err="1">
                <a:latin typeface="Franklin Gothic Book" panose="020B0503020102020204" pitchFamily="34" charset="0"/>
              </a:rPr>
              <a:t>Salud</a:t>
            </a:r>
            <a:r>
              <a:rPr lang="en-US" i="1" dirty="0">
                <a:latin typeface="Franklin Gothic Book" panose="020B0503020102020204" pitchFamily="34" charset="0"/>
              </a:rPr>
              <a:t>, “Moving towards Universal and Effective Health Coverage,” presented at the Center for Global Development, Washington, DC (2013)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24</a:t>
            </a:fld>
            <a:endParaRPr lang="en-IN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55" y="1572086"/>
            <a:ext cx="8229600" cy="46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992823"/>
            <a:ext cx="8496943" cy="912812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000" dirty="0" smtClean="0"/>
              <a:t>Punjab province in Pakistan reformed its allocation model to </a:t>
            </a:r>
            <a:br>
              <a:rPr lang="en-US" sz="2000" dirty="0" smtClean="0"/>
            </a:br>
            <a:r>
              <a:rPr lang="en-US" sz="2000" dirty="0" smtClean="0"/>
              <a:t>reflect local needs while rewarding districts for improvement in performance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" y="6543675"/>
            <a:ext cx="4067944" cy="314325"/>
          </a:xfrm>
        </p:spPr>
        <p:txBody>
          <a:bodyPr/>
          <a:lstStyle/>
          <a:p>
            <a:pPr algn="l"/>
            <a:r>
              <a:rPr lang="en-US" i="1" dirty="0" smtClean="0">
                <a:latin typeface="Franklin Gothic Book" panose="020B0503020102020204" pitchFamily="34" charset="0"/>
              </a:rPr>
              <a:t>*Examples – for full list, see Mahmood, Estacio et al. 2013</a:t>
            </a:r>
            <a:endParaRPr lang="en-US" i="1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D6856FC3-1CC6-4BD5-9C18-F6F9E072BA19}" type="slidenum">
              <a:rPr lang="en-US" smtClean="0"/>
              <a:t>25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4023995"/>
            <a:ext cx="3962400" cy="24688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rIns="91440" rtlCol="0" anchor="ctr"/>
          <a:lstStyle/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# of </a:t>
            </a: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health facilities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Social deprivation index</a:t>
            </a:r>
            <a:endParaRPr lang="en-US" sz="2000" dirty="0" smtClean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Rural population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Maternal and child mortality </a:t>
            </a: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index</a:t>
            </a:r>
            <a:endParaRPr lang="en-US" sz="20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4023995"/>
            <a:ext cx="3962400" cy="24688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rIns="91440" rtlCol="0" anchor="ctr"/>
          <a:lstStyle/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% pregnant women receiving antenatal care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% women delivered by skilled birth attendants</a:t>
            </a: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Tetanus Toxoid II coverage in pregnant women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67315" y="3140075"/>
            <a:ext cx="146685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/>
          <p:nvPr/>
        </p:nvCxnSpPr>
        <p:spPr>
          <a:xfrm rot="5400000">
            <a:off x="2300946" y="3085442"/>
            <a:ext cx="943932" cy="879140"/>
          </a:xfrm>
          <a:prstGeom prst="bentConnector3">
            <a:avLst/>
          </a:prstGeom>
          <a:ln w="38100"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>
            <a:off x="6623558" y="3089720"/>
            <a:ext cx="920149" cy="8468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6718" y="617434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*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 pitchFamily="34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w Cen MT" panose="020B0602020104020603" pitchFamily="34" charset="0"/>
              </a:rPr>
              <a:t>Performance-Based Equitable Resource Allocation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2048" y="2155156"/>
            <a:ext cx="8229600" cy="924907"/>
            <a:chOff x="457200" y="980728"/>
            <a:chExt cx="8229600" cy="924907"/>
          </a:xfrm>
        </p:grpSpPr>
        <p:sp>
          <p:nvSpPr>
            <p:cNvPr id="4" name="Rectangle 3"/>
            <p:cNvSpPr/>
            <p:nvPr/>
          </p:nvSpPr>
          <p:spPr>
            <a:xfrm>
              <a:off x="457200" y="980728"/>
              <a:ext cx="5770984" cy="92490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w Cen MT" panose="020B0602020104020603" pitchFamily="34" charset="0"/>
                </a:rPr>
                <a:t>Base Allocation (70%)</a:t>
              </a:r>
              <a:endParaRPr lang="en-US" sz="2000" b="1" dirty="0">
                <a:latin typeface="Tw Cen MT" panose="020B0602020104020603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28184" y="980728"/>
              <a:ext cx="2458616" cy="92490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w Cen MT" panose="020B0602020104020603" pitchFamily="34" charset="0"/>
                </a:rPr>
                <a:t>Performance Indicators (30%)</a:t>
              </a:r>
              <a:endParaRPr lang="en-US" sz="20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787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56207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Data is slow, inconsistent and difficult to access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6227" y="1985531"/>
            <a:ext cx="4176464" cy="4063641"/>
          </a:xfrm>
        </p:spPr>
        <p:txBody>
          <a:bodyPr>
            <a:noAutofit/>
          </a:bodyPr>
          <a:lstStyle/>
          <a:p>
            <a:r>
              <a:rPr lang="en-US" sz="2000" dirty="0" smtClean="0"/>
              <a:t>Health policy is constrained by lack of consistent, timely and relevant data</a:t>
            </a:r>
          </a:p>
          <a:p>
            <a:endParaRPr lang="en-US" sz="2000" dirty="0" smtClean="0"/>
          </a:p>
          <a:p>
            <a:r>
              <a:rPr lang="en-US" sz="2000" dirty="0" smtClean="0"/>
              <a:t>Latest household survey conducted before the National Health Mission started, difficult to do any reliable exercise on impact</a:t>
            </a:r>
          </a:p>
          <a:p>
            <a:endParaRPr lang="en-US" sz="2000" dirty="0" smtClean="0"/>
          </a:p>
          <a:p>
            <a:r>
              <a:rPr lang="en-US" sz="2000" dirty="0" smtClean="0"/>
              <a:t>Administrative data is hard to access, no national level assessment of healthcare quality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26</a:t>
            </a:fld>
            <a:endParaRPr lang="en-IN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36950" y="1995922"/>
            <a:ext cx="4362257" cy="4351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w Cen MT" panose="020B0602020104020603" pitchFamily="34" charset="0"/>
              </a:rPr>
              <a:t>Lessons from international good practices (Mexico, Thailand, NHS)</a:t>
            </a:r>
          </a:p>
          <a:p>
            <a:pPr marL="457200" lvl="1" indent="0">
              <a:buNone/>
            </a:pPr>
            <a:endParaRPr lang="en-US" sz="2000" dirty="0">
              <a:latin typeface="Tw Cen MT" panose="020B0602020104020603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w Cen MT" panose="020B0602020104020603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w Cen MT" panose="020B0602020104020603" pitchFamily="34" charset="0"/>
              </a:rPr>
              <a:t>Setting collection and dissemination standards for admin data through independent </a:t>
            </a:r>
            <a:r>
              <a:rPr lang="en-US" sz="2000" dirty="0">
                <a:latin typeface="Tw Cen MT" panose="020B0602020104020603" pitchFamily="34" charset="0"/>
              </a:rPr>
              <a:t>agency– CGD’s work on priority setting and data compact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latin typeface="Tw Cen MT" panose="020B0602020104020603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latin typeface="Tw Cen MT" panose="020B0602020104020603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w Cen MT" panose="020B0602020104020603" pitchFamily="34" charset="0"/>
              </a:rPr>
              <a:t>Leverage biometric registration (</a:t>
            </a:r>
            <a:r>
              <a:rPr lang="en-US" sz="2000" dirty="0" err="1" smtClean="0">
                <a:latin typeface="Tw Cen MT" panose="020B0602020104020603" pitchFamily="34" charset="0"/>
              </a:rPr>
              <a:t>Aadhaar</a:t>
            </a:r>
            <a:r>
              <a:rPr lang="en-US" sz="2000" dirty="0" smtClean="0">
                <a:latin typeface="Tw Cen MT" panose="020B0602020104020603" pitchFamily="34" charset="0"/>
              </a:rPr>
              <a:t>) to create a warehouse for Electronic Health Record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1196752"/>
            <a:ext cx="4392488" cy="515959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4008" y="1196752"/>
            <a:ext cx="4392488" cy="515959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6227" y="1279613"/>
            <a:ext cx="4139058" cy="62305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CHALLENGES</a:t>
            </a:r>
            <a:endParaRPr lang="en-US" sz="20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1297" y="1279613"/>
            <a:ext cx="4117911" cy="62305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21502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 pitchFamily="34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w Cen MT" panose="020B0602020104020603" pitchFamily="34" charset="0"/>
              </a:rPr>
              <a:t>Poorer and High-Burden States Depend Relatively </a:t>
            </a:r>
          </a:p>
          <a:p>
            <a:r>
              <a:rPr lang="en-US" sz="2800" b="1" dirty="0" smtClean="0">
                <a:latin typeface="Tw Cen MT" panose="020B0602020104020603" pitchFamily="34" charset="0"/>
              </a:rPr>
              <a:t>on More Transfers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67" y="1039565"/>
            <a:ext cx="7454066" cy="411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8376" y="5273913"/>
            <a:ext cx="8147248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  <a:latin typeface="Tw Cen MT" panose="020B0602020104020603" pitchFamily="34" charset="0"/>
              </a:rPr>
              <a:t>Key Questions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Can state per capita income alone explain the low level of expenditure, or are there state-specific factors that have not been adequately researched? What are the challenges for this research agenda?</a:t>
            </a:r>
            <a:endParaRPr lang="en-US" sz="20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31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Major beneficiaries </a:t>
            </a:r>
            <a:r>
              <a:rPr lang="en-US" dirty="0"/>
              <a:t>of </a:t>
            </a:r>
            <a:r>
              <a:rPr lang="en-US" dirty="0" smtClean="0"/>
              <a:t>devolution will </a:t>
            </a:r>
            <a:r>
              <a:rPr lang="en-US" dirty="0"/>
              <a:t>be poorer </a:t>
            </a:r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2885" y="105273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Increase in Fiscal Space and Per Capita Devolution post 14</a:t>
            </a:r>
            <a:r>
              <a:rPr lang="en-US" baseline="30000" dirty="0" smtClean="0">
                <a:latin typeface="Tw Cen MT" panose="020B0602020104020603" pitchFamily="34" charset="0"/>
              </a:rPr>
              <a:t>th</a:t>
            </a:r>
            <a:r>
              <a:rPr lang="en-US" dirty="0" smtClean="0">
                <a:latin typeface="Tw Cen MT" panose="020B0602020104020603" pitchFamily="34" charset="0"/>
              </a:rPr>
              <a:t> FC Report</a:t>
            </a:r>
            <a:endParaRPr lang="en-US" dirty="0">
              <a:latin typeface="Tw Cen MT" panose="020B0602020104020603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82700"/>
              </p:ext>
            </p:extLst>
          </p:nvPr>
        </p:nvGraphicFramePr>
        <p:xfrm>
          <a:off x="416742" y="1600709"/>
          <a:ext cx="8321040" cy="506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00209"/>
              </p:ext>
            </p:extLst>
          </p:nvPr>
        </p:nvGraphicFramePr>
        <p:xfrm>
          <a:off x="497528" y="1708056"/>
          <a:ext cx="3282384" cy="48893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75091"/>
                <a:gridCol w="1059543"/>
                <a:gridCol w="1047750"/>
              </a:tblGrid>
              <a:tr h="52929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45720" marR="45720" marT="18288" marB="18288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Share in Total Devolution (taxes &amp; grants in aid)</a:t>
                      </a:r>
                    </a:p>
                  </a:txBody>
                  <a:tcPr marL="9525" marR="9525" marT="18288" marB="18288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Increase as % of projected GSDP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45720" marR="45720" marT="18288" marB="18288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Chhattisgarh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Kerala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WB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8.1%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MP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Jharkhand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Odisha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Karnataka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UP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16.3%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Rajasthan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Bihar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8.8%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Punjab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Maharashtra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Gujarat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Haryana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TN</a:t>
                      </a:r>
                    </a:p>
                  </a:txBody>
                  <a:tcPr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866359" y="6198071"/>
            <a:ext cx="286153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i="1" dirty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14</a:t>
            </a:r>
            <a:r>
              <a:rPr lang="en-US" sz="1200" i="1" baseline="30000" dirty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i="1" dirty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Finance Commission (2015); AI-CGD calculations</a:t>
            </a:r>
            <a:endParaRPr lang="en-US" sz="1200" i="1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states have less funds available this year compared to last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29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19764"/>
              </p:ext>
            </p:extLst>
          </p:nvPr>
        </p:nvGraphicFramePr>
        <p:xfrm>
          <a:off x="468311" y="2132856"/>
          <a:ext cx="8207376" cy="4226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1844"/>
                <a:gridCol w="2051844"/>
                <a:gridCol w="2051844"/>
                <a:gridCol w="20518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Change in Share</a:t>
                      </a:r>
                      <a:r>
                        <a:rPr lang="en-US" sz="1400" baseline="0" dirty="0" smtClean="0">
                          <a:latin typeface="Tw Cen MT" panose="020B0602020104020603" pitchFamily="34" charset="0"/>
                        </a:rPr>
                        <a:t> of Central Taxes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Change</a:t>
                      </a:r>
                      <a:r>
                        <a:rPr lang="en-US" sz="1400" baseline="0" dirty="0" smtClean="0">
                          <a:latin typeface="Tw Cen MT" panose="020B0602020104020603" pitchFamily="34" charset="0"/>
                        </a:rPr>
                        <a:t> in Central </a:t>
                      </a:r>
                      <a:br>
                        <a:rPr lang="en-US" sz="1400" baseline="0" dirty="0" smtClean="0">
                          <a:latin typeface="Tw Cen MT" panose="020B0602020104020603" pitchFamily="34" charset="0"/>
                        </a:rPr>
                      </a:br>
                      <a:r>
                        <a:rPr lang="en-US" sz="1400" baseline="0" dirty="0" smtClean="0">
                          <a:latin typeface="Tw Cen MT" panose="020B0602020104020603" pitchFamily="34" charset="0"/>
                        </a:rPr>
                        <a:t>Grants-in-aid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Change in</a:t>
                      </a:r>
                      <a:r>
                        <a:rPr lang="en-US" sz="1400" baseline="0" dirty="0" smtClean="0">
                          <a:latin typeface="Tw Cen MT" panose="020B0602020104020603" pitchFamily="34" charset="0"/>
                        </a:rPr>
                        <a:t> Total Central Transfers to States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w Cen MT" panose="020B0602020104020603" pitchFamily="34" charset="0"/>
                        </a:rPr>
                        <a:t>Jammu and Kashmir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3500.5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-2261.0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w Cen MT" panose="020B0602020104020603" pitchFamily="34" charset="0"/>
                        </a:rPr>
                        <a:t>1239.5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w Cen MT" panose="020B0602020104020603" pitchFamily="34" charset="0"/>
                        </a:rPr>
                        <a:t>Himachal Pradesh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1119.5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3397.5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4517.0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w Cen MT" panose="020B0602020104020603" pitchFamily="34" charset="0"/>
                        </a:rPr>
                        <a:t>Haryana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2024.5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158.4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2182.9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w Cen MT" panose="020B0602020104020603" pitchFamily="34" charset="0"/>
                        </a:rPr>
                        <a:t>Uttarakhand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1619.0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-3646.0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-2027.0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w Cen MT" panose="020B0602020104020603" pitchFamily="34" charset="0"/>
                        </a:rPr>
                        <a:t>Rajasthan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8507.8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-3751.0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4756.8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w Cen MT" panose="020B0602020104020603" pitchFamily="34" charset="0"/>
                        </a:rPr>
                        <a:t>Chhattisgarh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7597.2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-2134.6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5462.6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w Cen MT" panose="020B0602020104020603" pitchFamily="34" charset="0"/>
                        </a:rPr>
                        <a:t>Bihar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12665.6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-10732.6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1932.9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w Cen MT" panose="020B0602020104020603" pitchFamily="34" charset="0"/>
                        </a:rPr>
                        <a:t>Goa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1053.6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122.3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1175.9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w Cen MT" panose="020B0602020104020603" pitchFamily="34" charset="0"/>
                        </a:rPr>
                        <a:t>Karnataka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w Cen MT" panose="020B0602020104020603" pitchFamily="34" charset="0"/>
                        </a:rPr>
                        <a:t>9691.9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-10559.4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-867.4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w Cen MT" panose="020B0602020104020603" pitchFamily="34" charset="0"/>
                        </a:rPr>
                        <a:t>Kerala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w Cen MT" panose="020B0602020104020603" pitchFamily="34" charset="0"/>
                        </a:rPr>
                        <a:t>4955.5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w Cen MT" panose="020B0602020104020603" pitchFamily="34" charset="0"/>
                        </a:rPr>
                        <a:t>452.4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w Cen MT" panose="020B0602020104020603" pitchFamily="34" charset="0"/>
                        </a:rPr>
                        <a:t>5408.0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1619508"/>
            <a:ext cx="8218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Change in Central Transfers to States (2014-15 RE vs. 2015-16 BE)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52" y="6562660"/>
            <a:ext cx="48062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200" i="1" dirty="0" smtClean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 Budgets; Finance Commission Reports</a:t>
            </a:r>
            <a:endParaRPr lang="en-US" sz="1200" i="1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9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CGD-AI Analysis: Review of 3 main channels of health transfers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3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09656"/>
              </p:ext>
            </p:extLst>
          </p:nvPr>
        </p:nvGraphicFramePr>
        <p:xfrm>
          <a:off x="755576" y="1772815"/>
          <a:ext cx="7776864" cy="432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776"/>
                <a:gridCol w="1647712"/>
                <a:gridCol w="1783257"/>
                <a:gridCol w="1601119"/>
              </a:tblGrid>
              <a:tr h="333888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Tw Cen MT" panose="020B0602020104020603" pitchFamily="34" charset="0"/>
                        </a:rPr>
                        <a:t>Type of Transfer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Tw Cen MT" panose="020B0602020104020603" pitchFamily="34" charset="0"/>
                        </a:rPr>
                        <a:t>Rationale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Tw Cen MT" panose="020B0602020104020603" pitchFamily="34" charset="0"/>
                        </a:rPr>
                        <a:t>Approach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Tw Cen MT" panose="020B0602020104020603" pitchFamily="34" charset="0"/>
                        </a:rPr>
                        <a:t>Funding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</a:tr>
              <a:tr h="1927506"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Tw Cen MT" panose="020B0602020104020603" pitchFamily="34" charset="0"/>
                        </a:rPr>
                        <a:t>Centrally Sponsored Scheme – NHM</a:t>
                      </a:r>
                      <a:endParaRPr lang="en-IN" sz="14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Provide additional resources to states to upgrade infrastructure and quality of service delivery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Tw Cen MT" panose="020B0602020104020603" pitchFamily="34" charset="0"/>
                        </a:rPr>
                        <a:t>Set of High Focus</a:t>
                      </a:r>
                      <a:r>
                        <a:rPr lang="en-IN" sz="1400" baseline="0" dirty="0" smtClean="0">
                          <a:latin typeface="Tw Cen MT" panose="020B0602020104020603" pitchFamily="34" charset="0"/>
                        </a:rPr>
                        <a:t> states chosen.</a:t>
                      </a:r>
                    </a:p>
                    <a:p>
                      <a:r>
                        <a:rPr lang="en-IN" sz="1400" baseline="0" dirty="0" smtClean="0">
                          <a:latin typeface="Tw Cen MT" panose="020B0602020104020603" pitchFamily="34" charset="0"/>
                        </a:rPr>
                        <a:t>Centre provides 75% of funding (since 2012), states expected to put remaining 25%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Tw Cen MT" panose="020B0602020104020603" pitchFamily="34" charset="0"/>
                        </a:rPr>
                        <a:t>Allocations vary</a:t>
                      </a:r>
                      <a:r>
                        <a:rPr lang="en-IN" sz="1400" baseline="0" dirty="0" smtClean="0">
                          <a:latin typeface="Tw Cen MT" panose="020B0602020104020603" pitchFamily="34" charset="0"/>
                        </a:rPr>
                        <a:t> annually. </a:t>
                      </a:r>
                    </a:p>
                    <a:p>
                      <a:r>
                        <a:rPr lang="en-IN" sz="1400" dirty="0" smtClean="0">
                          <a:latin typeface="Tw Cen MT" panose="020B0602020104020603" pitchFamily="34" charset="0"/>
                        </a:rPr>
                        <a:t>Rs. </a:t>
                      </a:r>
                      <a:r>
                        <a:rPr lang="en-IN" sz="1400" b="1" dirty="0" smtClean="0">
                          <a:latin typeface="Tw Cen MT" panose="020B0602020104020603" pitchFamily="34" charset="0"/>
                        </a:rPr>
                        <a:t>18,875</a:t>
                      </a:r>
                      <a:r>
                        <a:rPr lang="en-IN" sz="1400" b="1" baseline="0" dirty="0" smtClean="0">
                          <a:latin typeface="Tw Cen MT" panose="020B0602020104020603" pitchFamily="34" charset="0"/>
                        </a:rPr>
                        <a:t> crores </a:t>
                      </a:r>
                      <a:r>
                        <a:rPr lang="en-IN" sz="1400" baseline="0" dirty="0" smtClean="0">
                          <a:latin typeface="Tw Cen MT" panose="020B0602020104020603" pitchFamily="34" charset="0"/>
                        </a:rPr>
                        <a:t>given in 2015-16.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</a:tr>
              <a:tr h="1030727"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Tw Cen MT" panose="020B0602020104020603" pitchFamily="34" charset="0"/>
                        </a:rPr>
                        <a:t>12</a:t>
                      </a:r>
                      <a:r>
                        <a:rPr lang="en-IN" sz="1400" b="1" baseline="30000" dirty="0" smtClean="0">
                          <a:latin typeface="Tw Cen MT" panose="020B0602020104020603" pitchFamily="34" charset="0"/>
                        </a:rPr>
                        <a:t>th</a:t>
                      </a:r>
                      <a:r>
                        <a:rPr lang="en-IN" sz="1400" b="1" dirty="0" smtClean="0">
                          <a:latin typeface="Tw Cen MT" panose="020B0602020104020603" pitchFamily="34" charset="0"/>
                        </a:rPr>
                        <a:t> Finance commission- Equalisation</a:t>
                      </a:r>
                      <a:r>
                        <a:rPr lang="en-IN" sz="1400" b="1" baseline="0" dirty="0" smtClean="0">
                          <a:latin typeface="Tw Cen MT" panose="020B0602020104020603" pitchFamily="34" charset="0"/>
                        </a:rPr>
                        <a:t> Grants for Health</a:t>
                      </a:r>
                      <a:endParaRPr lang="en-IN" sz="14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Improve average levels provisions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of services and reduce inter-state disparity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aseline="0" dirty="0" smtClean="0">
                          <a:latin typeface="Tw Cen MT" panose="020B0602020104020603" pitchFamily="34" charset="0"/>
                        </a:rPr>
                        <a:t>Limited Equalisation based on a Needs Based Approach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kern="1200" dirty="0" smtClean="0">
                          <a:solidFill>
                            <a:schemeClr val="dk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Rs.5887.08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crore given to 7 states over 2005-2010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</a:tr>
              <a:tr h="1030727"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Tw Cen MT" panose="020B0602020104020603" pitchFamily="34" charset="0"/>
                        </a:rPr>
                        <a:t>13</a:t>
                      </a:r>
                      <a:r>
                        <a:rPr lang="en-IN" sz="1400" b="1" baseline="30000" dirty="0" smtClean="0">
                          <a:latin typeface="Tw Cen MT" panose="020B0602020104020603" pitchFamily="34" charset="0"/>
                        </a:rPr>
                        <a:t>th</a:t>
                      </a:r>
                      <a:r>
                        <a:rPr lang="en-IN" sz="1400" b="1" baseline="0" dirty="0" smtClean="0">
                          <a:latin typeface="Tw Cen MT" panose="020B0602020104020603" pitchFamily="34" charset="0"/>
                        </a:rPr>
                        <a:t> Finance Commission- Performance Incentive for Health</a:t>
                      </a:r>
                      <a:endParaRPr lang="en-IN" sz="14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latin typeface="Tw Cen MT" panose="020B0602020104020603" pitchFamily="34" charset="0"/>
                        </a:rPr>
                        <a:t>Incentivising States to</a:t>
                      </a:r>
                      <a:r>
                        <a:rPr lang="en-IN" sz="1400" baseline="0" dirty="0" smtClean="0">
                          <a:latin typeface="Tw Cen MT" panose="020B0602020104020603" pitchFamily="34" charset="0"/>
                        </a:rPr>
                        <a:t> reduce IMR</a:t>
                      </a:r>
                      <a:endParaRPr lang="en-IN" sz="1400" dirty="0" smtClean="0">
                        <a:latin typeface="Tw Cen MT" panose="020B0602020104020603" pitchFamily="34" charset="0"/>
                      </a:endParaRPr>
                    </a:p>
                    <a:p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Tw Cen MT" panose="020B0602020104020603" pitchFamily="34" charset="0"/>
                        </a:rPr>
                        <a:t>Performance</a:t>
                      </a:r>
                      <a:r>
                        <a:rPr lang="en-IN" sz="1400" baseline="0" dirty="0" smtClean="0">
                          <a:latin typeface="Tw Cen MT" panose="020B0602020104020603" pitchFamily="34" charset="0"/>
                        </a:rPr>
                        <a:t> incentive after 2 years based on movement in IMR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kern="1200" dirty="0" smtClean="0">
                          <a:solidFill>
                            <a:schemeClr val="dk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Rs.5000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crore over the remaining three years (2012 to 2015)</a:t>
                      </a:r>
                      <a:endParaRPr lang="en-IN" sz="14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6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Implications: 14</a:t>
            </a:r>
            <a:r>
              <a:rPr lang="en-US" baseline="30000" dirty="0"/>
              <a:t>th</a:t>
            </a:r>
            <a:r>
              <a:rPr lang="en-US" dirty="0"/>
              <a:t> FC Report on Fiscal Transfers for Health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14th FC devolution increases States’ fiscal space</a:t>
            </a:r>
          </a:p>
          <a:p>
            <a:endParaRPr lang="en-US" sz="2400" dirty="0"/>
          </a:p>
          <a:p>
            <a:r>
              <a:rPr lang="en-US" sz="2400" dirty="0"/>
              <a:t>Greater transfers to the States also mean that fiscal space of the Center has reduced significantly</a:t>
            </a:r>
          </a:p>
          <a:p>
            <a:endParaRPr lang="en-US" sz="2400" dirty="0"/>
          </a:p>
          <a:p>
            <a:r>
              <a:rPr lang="en-US" sz="2400" dirty="0"/>
              <a:t>Increased fiscal space, higher per capita fiscal devolution, and restructuring of the National Health Mission creates a policy environment for health that is both an opportunity and a challenge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21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Proposed Recommendations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Increase public spending on health</a:t>
            </a:r>
            <a:r>
              <a:rPr lang="en-US" sz="2400" dirty="0" smtClean="0"/>
              <a:t>: </a:t>
            </a:r>
            <a:r>
              <a:rPr lang="en-US" sz="2400" dirty="0"/>
              <a:t>set a target of at least </a:t>
            </a:r>
            <a:r>
              <a:rPr lang="en-US" sz="2400" dirty="0" smtClean="0"/>
              <a:t>5% of </a:t>
            </a:r>
            <a:r>
              <a:rPr lang="en-US" sz="2400" dirty="0"/>
              <a:t>GDP for public expenditure on </a:t>
            </a:r>
            <a:r>
              <a:rPr lang="en-US" sz="2400" dirty="0" smtClean="0"/>
              <a:t>health by 2020 (from 1.2% currently)  </a:t>
            </a:r>
          </a:p>
          <a:p>
            <a:endParaRPr lang="en-US" sz="1800" dirty="0" smtClean="0"/>
          </a:p>
          <a:p>
            <a:r>
              <a:rPr lang="en-US" sz="2400" b="1" u="sng" dirty="0" smtClean="0"/>
              <a:t>Move money to the States</a:t>
            </a:r>
            <a:r>
              <a:rPr lang="en-US" sz="2400" dirty="0" smtClean="0"/>
              <a:t>: combine block grants with  </a:t>
            </a:r>
            <a:r>
              <a:rPr lang="en-US" sz="2400" dirty="0"/>
              <a:t>incentives for performance based on health outcomes</a:t>
            </a:r>
            <a:endParaRPr lang="en-US" sz="2400" dirty="0" smtClean="0"/>
          </a:p>
          <a:p>
            <a:endParaRPr lang="en-US" sz="1800" dirty="0" smtClean="0"/>
          </a:p>
          <a:p>
            <a:r>
              <a:rPr lang="en-US" sz="2400" b="1" u="sng" dirty="0" smtClean="0"/>
              <a:t>Funds should follow services</a:t>
            </a:r>
            <a:r>
              <a:rPr lang="en-US" sz="2400" dirty="0" smtClean="0"/>
              <a:t>: </a:t>
            </a:r>
            <a:r>
              <a:rPr lang="en-US" sz="2400" dirty="0"/>
              <a:t>design a prioritized, cost-effective, and fiscally sustainable benefits package of healthcare </a:t>
            </a:r>
            <a:r>
              <a:rPr lang="en-US" sz="2400" dirty="0" smtClean="0"/>
              <a:t>services</a:t>
            </a:r>
          </a:p>
          <a:p>
            <a:endParaRPr lang="en-US" sz="1800" dirty="0" smtClean="0"/>
          </a:p>
          <a:p>
            <a:r>
              <a:rPr lang="en-US" sz="2400" b="1" u="sng" dirty="0" smtClean="0"/>
              <a:t>Improve accountability and data</a:t>
            </a:r>
            <a:r>
              <a:rPr lang="en-US" sz="2400" b="1" dirty="0" smtClean="0"/>
              <a:t>:</a:t>
            </a:r>
            <a:r>
              <a:rPr lang="en-US" sz="2400" dirty="0" smtClean="0"/>
              <a:t> independent institution(s) </a:t>
            </a:r>
            <a:r>
              <a:rPr lang="en-US" sz="2400" dirty="0"/>
              <a:t>should collect, </a:t>
            </a:r>
            <a:r>
              <a:rPr lang="en-US" sz="2400" dirty="0" smtClean="0"/>
              <a:t>manage </a:t>
            </a:r>
            <a:r>
              <a:rPr lang="en-US" sz="2400" dirty="0"/>
              <a:t>and analyze health-related </a:t>
            </a:r>
            <a:r>
              <a:rPr lang="en-US" sz="2400" dirty="0" smtClean="0"/>
              <a:t>information, and measure state-level outcomes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31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687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68315" y="2045768"/>
          <a:ext cx="8218485" cy="42484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1397"/>
                <a:gridCol w="5616624"/>
                <a:gridCol w="1090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State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% Released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</a:tr>
              <a:tr h="55394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100%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</a:tr>
              <a:tr h="55394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90%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</a:tr>
              <a:tr h="55394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80%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</a:tr>
              <a:tr h="55394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79%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</a:tr>
              <a:tr h="55394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79%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</a:tr>
              <a:tr h="55394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77%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</a:tr>
              <a:tr h="55394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w Cen MT" panose="020B0602020104020603" pitchFamily="34" charset="0"/>
                        </a:rPr>
                        <a:t>67%</a:t>
                      </a:r>
                      <a:endParaRPr lang="en-US" sz="14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all </a:t>
            </a:r>
            <a:r>
              <a:rPr lang="en-US" dirty="0" smtClean="0"/>
              <a:t>equalization grants for health </a:t>
            </a:r>
            <a:r>
              <a:rPr lang="en-US" dirty="0"/>
              <a:t>are actually released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32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68313" y="1619508"/>
            <a:ext cx="8218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Equalization </a:t>
            </a:r>
            <a:r>
              <a:rPr lang="en-US" dirty="0">
                <a:latin typeface="Tw Cen MT" panose="020B0602020104020603" pitchFamily="34" charset="0"/>
              </a:rPr>
              <a:t>Grants for Health Released to States, </a:t>
            </a:r>
            <a:r>
              <a:rPr lang="en-US" dirty="0" smtClean="0">
                <a:latin typeface="Tw Cen MT" panose="020B0602020104020603" pitchFamily="34" charset="0"/>
              </a:rPr>
              <a:t>2005-10</a:t>
            </a:r>
          </a:p>
        </p:txBody>
      </p:sp>
      <p:graphicFrame>
        <p:nvGraphicFramePr>
          <p:cNvPr id="16" name="Chart 15"/>
          <p:cNvGraphicFramePr/>
          <p:nvPr>
            <p:extLst/>
          </p:nvPr>
        </p:nvGraphicFramePr>
        <p:xfrm>
          <a:off x="468313" y="2045768"/>
          <a:ext cx="7632079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638342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sz="1200" dirty="0"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200" i="1" dirty="0" smtClean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200" i="1" dirty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Commission, 2012; 1 crore=10 million</a:t>
            </a:r>
            <a:endParaRPr lang="en-US" sz="1200" i="1" dirty="0" smtClean="0"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eft Arrow 1">
            <a:hlinkClick r:id="rId3" action="ppaction://hlinksldjump"/>
          </p:cNvPr>
          <p:cNvSpPr/>
          <p:nvPr/>
        </p:nvSpPr>
        <p:spPr>
          <a:xfrm>
            <a:off x="7884368" y="6597352"/>
            <a:ext cx="216024" cy="1241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1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impact of EGH on eliminating the horizontal imbalance among states was fairly </a:t>
            </a:r>
            <a:r>
              <a:rPr lang="en-US" dirty="0" smtClean="0"/>
              <a:t>limited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33</a:t>
            </a:fld>
            <a:endParaRPr lang="en-IN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604968"/>
              </p:ext>
            </p:extLst>
          </p:nvPr>
        </p:nvGraphicFramePr>
        <p:xfrm>
          <a:off x="1187624" y="2057400"/>
          <a:ext cx="6912768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7884368" y="6597352"/>
            <a:ext cx="216024" cy="1241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6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Findings: Review of NRHM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 smtClean="0"/>
              <a:t>Limited Flexibility due to rigid Central Guidelines</a:t>
            </a:r>
          </a:p>
          <a:p>
            <a:pPr lvl="1"/>
            <a:r>
              <a:rPr lang="en-IN" dirty="0" smtClean="0"/>
              <a:t>Uniform norms across the country</a:t>
            </a:r>
          </a:p>
          <a:p>
            <a:pPr lvl="1"/>
            <a:r>
              <a:rPr lang="en-IN" dirty="0" smtClean="0"/>
              <a:t>Only 69% of total state proposals approved in 2014-15</a:t>
            </a:r>
          </a:p>
          <a:p>
            <a:pPr marL="457200" lvl="1" indent="0">
              <a:buNone/>
            </a:pPr>
            <a:endParaRPr lang="en-IN" dirty="0" smtClean="0"/>
          </a:p>
          <a:p>
            <a:endParaRPr lang="en-IN" sz="2800" dirty="0" smtClean="0"/>
          </a:p>
          <a:p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4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524865"/>
            <a:ext cx="4095579" cy="252834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12160" y="3302398"/>
            <a:ext cx="349284" cy="1169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44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664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 pitchFamily="34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w Cen MT" panose="020B0602020104020603" pitchFamily="34" charset="0"/>
              </a:rPr>
              <a:t>States’ record of utilization of central </a:t>
            </a:r>
          </a:p>
          <a:p>
            <a:r>
              <a:rPr lang="en-US" sz="2800" b="1" dirty="0" smtClean="0">
                <a:latin typeface="Tw Cen MT" panose="020B0602020104020603" pitchFamily="34" charset="0"/>
              </a:rPr>
              <a:t>transfers is uneven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5</a:t>
            </a:fld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0" y="6530555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Franklin Gothic Book" panose="020B0503020102020204" pitchFamily="34" charset="0"/>
              </a:rPr>
              <a:t>Source: Budget Brief 2015-16, Accountability Initiative, New Delhi</a:t>
            </a:r>
            <a:endParaRPr lang="en-US" sz="1200" i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476091"/>
              </p:ext>
            </p:extLst>
          </p:nvPr>
        </p:nvGraphicFramePr>
        <p:xfrm>
          <a:off x="179512" y="1277181"/>
          <a:ext cx="8712968" cy="474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 rot="16200000">
            <a:off x="201177" y="489529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w Cen MT" panose="020B0602020104020603" pitchFamily="34" charset="0"/>
              </a:rPr>
              <a:t>FY2012-13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7288" y="489529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w Cen MT" panose="020B0602020104020603" pitchFamily="34" charset="0"/>
              </a:rPr>
              <a:t>FY2013-14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1484784"/>
            <a:ext cx="20265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69% Utilisation of MoHFW (2007-2013)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11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Inequalities in Health Financing and </a:t>
            </a:r>
            <a:r>
              <a:rPr lang="en-IN" dirty="0" smtClean="0"/>
              <a:t>Outcome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6</a:t>
            </a:fld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20488" y="638079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>
                <a:latin typeface="Franklin Gothic Book" panose="020B0503020102020204" pitchFamily="34" charset="0"/>
              </a:rPr>
              <a:t>Source: Sample Registration System of the Registrar General of </a:t>
            </a:r>
            <a:r>
              <a:rPr lang="en-IN" sz="1200" i="1" dirty="0" smtClean="0">
                <a:latin typeface="Franklin Gothic Book" panose="020B0503020102020204" pitchFamily="34" charset="0"/>
              </a:rPr>
              <a:t>India (2010); </a:t>
            </a:r>
            <a:r>
              <a:rPr lang="en-IN" sz="1200" i="1" dirty="0">
                <a:latin typeface="Franklin Gothic Book" panose="020B0503020102020204" pitchFamily="34" charset="0"/>
              </a:rPr>
              <a:t>Choudhury, M. and </a:t>
            </a:r>
            <a:r>
              <a:rPr lang="en-IN" sz="1200" i="1" dirty="0" err="1">
                <a:latin typeface="Franklin Gothic Book" panose="020B0503020102020204" pitchFamily="34" charset="0"/>
              </a:rPr>
              <a:t>Amarnath</a:t>
            </a:r>
            <a:r>
              <a:rPr lang="en-IN" sz="1200" i="1" dirty="0">
                <a:latin typeface="Franklin Gothic Book" panose="020B0503020102020204" pitchFamily="34" charset="0"/>
              </a:rPr>
              <a:t>, H.K. (2012</a:t>
            </a:r>
            <a:r>
              <a:rPr lang="en-IN" sz="1200" i="1" dirty="0" smtClean="0">
                <a:latin typeface="Franklin Gothic Book" panose="020B0503020102020204" pitchFamily="34" charset="0"/>
              </a:rPr>
              <a:t>); Gupta, Choudhury and </a:t>
            </a:r>
            <a:r>
              <a:rPr lang="en-IN" sz="1200" i="1" dirty="0" err="1" smtClean="0">
                <a:latin typeface="Franklin Gothic Book" panose="020B0503020102020204" pitchFamily="34" charset="0"/>
              </a:rPr>
              <a:t>Patra</a:t>
            </a:r>
            <a:r>
              <a:rPr lang="en-IN" sz="1200" i="1" dirty="0" smtClean="0">
                <a:latin typeface="Franklin Gothic Book" panose="020B0503020102020204" pitchFamily="34" charset="0"/>
              </a:rPr>
              <a:t> (2014); </a:t>
            </a:r>
            <a:r>
              <a:rPr lang="en-IN" sz="1200" i="1" dirty="0" err="1" smtClean="0">
                <a:latin typeface="Franklin Gothic Book" panose="020B0503020102020204" pitchFamily="34" charset="0"/>
              </a:rPr>
              <a:t>MoHFW</a:t>
            </a:r>
            <a:r>
              <a:rPr lang="en-IN" sz="1200" i="1" dirty="0" smtClean="0">
                <a:latin typeface="Franklin Gothic Book" panose="020B0503020102020204" pitchFamily="34" charset="0"/>
              </a:rPr>
              <a:t> (2013). </a:t>
            </a:r>
            <a:r>
              <a:rPr lang="en-IN" sz="1200" i="1" dirty="0">
                <a:latin typeface="Franklin Gothic Book" panose="020B0503020102020204" pitchFamily="34" charset="0"/>
              </a:rPr>
              <a:t>An Estimate of Public Expenditure on Health in India</a:t>
            </a:r>
            <a:r>
              <a:rPr lang="en-IN" sz="1200" i="1" dirty="0" smtClean="0">
                <a:latin typeface="Franklin Gothic Book" panose="020B0503020102020204" pitchFamily="34" charset="0"/>
              </a:rPr>
              <a:t>.</a:t>
            </a:r>
            <a:endParaRPr lang="en-IN" sz="1200" i="1" dirty="0">
              <a:latin typeface="Franklin Gothic Book" panose="020B05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10" y="1255683"/>
            <a:ext cx="8229600" cy="503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 12</a:t>
            </a:r>
            <a:r>
              <a:rPr lang="en-US" baseline="30000" dirty="0"/>
              <a:t>th</a:t>
            </a:r>
            <a:r>
              <a:rPr lang="en-US" dirty="0"/>
              <a:t> FC Equalization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The lack of a clear methodology regarding the adjustments to revenue expenditure makes it difficult to replicate the calculations</a:t>
            </a:r>
          </a:p>
          <a:p>
            <a:endParaRPr lang="en-US" sz="1800" dirty="0"/>
          </a:p>
          <a:p>
            <a:r>
              <a:rPr lang="en-US" sz="2400" dirty="0">
                <a:hlinkClick r:id="rId2" action="ppaction://hlinksldjump"/>
              </a:rPr>
              <a:t>Many of the inter-governmental fiscal transfers come with conditionality</a:t>
            </a:r>
            <a:endParaRPr lang="en-US" sz="2400" dirty="0"/>
          </a:p>
          <a:p>
            <a:endParaRPr lang="en-US" sz="1800" dirty="0"/>
          </a:p>
          <a:p>
            <a:r>
              <a:rPr lang="en-US" sz="2400" dirty="0">
                <a:hlinkClick r:id="rId3" action="ppaction://hlinksldjump"/>
              </a:rPr>
              <a:t>The impact of EGH on eliminating the horizontal imbalance among states was fairly limited</a:t>
            </a:r>
            <a:endParaRPr lang="en-US" sz="2400" dirty="0"/>
          </a:p>
          <a:p>
            <a:endParaRPr lang="en-US" sz="1800" dirty="0"/>
          </a:p>
          <a:p>
            <a:r>
              <a:rPr lang="en-US" sz="2400" dirty="0"/>
              <a:t>Finally, multiple sources of funds with their independent criteria and release mechanisms can at times lead to a fragmentation of transfers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3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96" y="274638"/>
            <a:ext cx="8321040" cy="1143000"/>
          </a:xfrm>
        </p:spPr>
        <p:txBody>
          <a:bodyPr/>
          <a:lstStyle/>
          <a:p>
            <a:r>
              <a:rPr lang="en-US" dirty="0"/>
              <a:t>Findings: 13</a:t>
            </a:r>
            <a:r>
              <a:rPr lang="en-US" baseline="30000" dirty="0"/>
              <a:t>th</a:t>
            </a:r>
            <a:r>
              <a:rPr lang="en-US" dirty="0"/>
              <a:t> FC Performance-Based Grants for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structure of the financing and payments in outcome-based fiscal transfers deserves careful </a:t>
            </a:r>
            <a:r>
              <a:rPr lang="en-US" sz="2400" dirty="0" smtClean="0"/>
              <a:t>attention</a:t>
            </a:r>
          </a:p>
          <a:p>
            <a:pPr lvl="1"/>
            <a:r>
              <a:rPr lang="en-US" sz="2000" dirty="0" smtClean="0"/>
              <a:t>Assumption that states have upfront resources</a:t>
            </a:r>
          </a:p>
          <a:p>
            <a:pPr lvl="1"/>
            <a:r>
              <a:rPr lang="en-US" sz="2000" dirty="0" smtClean="0"/>
              <a:t>Does level of reward commensurate “effort”</a:t>
            </a:r>
            <a:endParaRPr lang="en-US" sz="2000" dirty="0"/>
          </a:p>
          <a:p>
            <a:endParaRPr lang="en-US" sz="1600" dirty="0"/>
          </a:p>
          <a:p>
            <a:r>
              <a:rPr lang="en-US" sz="2400" dirty="0"/>
              <a:t>It is important to keep the outcome-based formula simple in designing fiscal transfer for indicators such as IMR which vary significantly across </a:t>
            </a:r>
            <a:r>
              <a:rPr lang="en-US" sz="2400" dirty="0" smtClean="0"/>
              <a:t>states</a:t>
            </a:r>
          </a:p>
          <a:p>
            <a:pPr lvl="1"/>
            <a:r>
              <a:rPr lang="en-US" sz="2000" dirty="0" smtClean="0"/>
              <a:t>Lack of weight to population, birth rate or even trajectory of IMR decline</a:t>
            </a:r>
            <a:endParaRPr lang="en-US" sz="2000" dirty="0"/>
          </a:p>
          <a:p>
            <a:endParaRPr lang="en-US" sz="1600" dirty="0" smtClean="0"/>
          </a:p>
          <a:p>
            <a:r>
              <a:rPr lang="en-US" sz="2400" dirty="0" smtClean="0"/>
              <a:t>One </a:t>
            </a:r>
            <a:r>
              <a:rPr lang="en-US" sz="2400" dirty="0"/>
              <a:t>alternative mechanism would be to provide incentive grants to states for ‘bending the curve’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76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68313" y="1786306"/>
            <a:ext cx="8207375" cy="4646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299"/>
            <a:ext cx="8229600" cy="1143000"/>
          </a:xfrm>
        </p:spPr>
        <p:txBody>
          <a:bodyPr/>
          <a:lstStyle/>
          <a:p>
            <a:r>
              <a:rPr lang="en-US" dirty="0" smtClean="0"/>
              <a:t>65% of States Allocations go to &lt;10% of the total population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1C41-8BAC-4EB8-8CD2-9D88B15C4C9D}" type="slidenum">
              <a:rPr lang="en-IN" smtClean="0"/>
              <a:t>9</a:t>
            </a:fld>
            <a:endParaRPr lang="en-IN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86455033"/>
              </p:ext>
            </p:extLst>
          </p:nvPr>
        </p:nvGraphicFramePr>
        <p:xfrm>
          <a:off x="251520" y="1700808"/>
          <a:ext cx="347472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115465806"/>
              </p:ext>
            </p:extLst>
          </p:nvPr>
        </p:nvGraphicFramePr>
        <p:xfrm>
          <a:off x="1968097" y="1851503"/>
          <a:ext cx="612059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468312" y="1371784"/>
            <a:ext cx="8207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Tw Cen MT" panose="020B0602020104020603" pitchFamily="34" charset="0"/>
              </a:rPr>
              <a:t>Statewise</a:t>
            </a:r>
            <a:r>
              <a:rPr lang="en-US" dirty="0" smtClean="0">
                <a:latin typeface="Tw Cen MT" panose="020B0602020104020603" pitchFamily="34" charset="0"/>
              </a:rPr>
              <a:t> </a:t>
            </a:r>
            <a:r>
              <a:rPr lang="en-US" dirty="0">
                <a:latin typeface="Tw Cen MT" panose="020B0602020104020603" pitchFamily="34" charset="0"/>
              </a:rPr>
              <a:t>distribution of Incentive Grants for Health from 13th FC, ‘12 – ‘13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0152" y="3284984"/>
            <a:ext cx="457200" cy="2743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latin typeface="Tw Cen MT" panose="020B0602020104020603" pitchFamily="34" charset="0"/>
              </a:rPr>
              <a:t>0.2%</a:t>
            </a:r>
            <a:endParaRPr lang="en-US" sz="1400" b="1" dirty="0">
              <a:latin typeface="Tw Cen MT" panose="020B06020201040206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8936" y="4090784"/>
            <a:ext cx="457200" cy="2743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latin typeface="Tw Cen MT" panose="020B0602020104020603" pitchFamily="34" charset="0"/>
              </a:rPr>
              <a:t>0.1%</a:t>
            </a:r>
            <a:endParaRPr lang="en-US" sz="1400" b="1" dirty="0">
              <a:latin typeface="Tw Cen MT" panose="020B06020201040206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80112" y="4954880"/>
            <a:ext cx="457200" cy="2743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latin typeface="Tw Cen MT" panose="020B0602020104020603" pitchFamily="34" charset="0"/>
              </a:rPr>
              <a:t>6.1%</a:t>
            </a:r>
            <a:endParaRPr lang="en-US" sz="1400" b="1" dirty="0">
              <a:latin typeface="Tw Cen MT" panose="020B06020201040206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6056" y="5727960"/>
            <a:ext cx="457200" cy="2743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latin typeface="Tw Cen MT" panose="020B0602020104020603" pitchFamily="34" charset="0"/>
              </a:rPr>
              <a:t>2.3%</a:t>
            </a:r>
            <a:endParaRPr lang="en-US" sz="1400" b="1" dirty="0">
              <a:latin typeface="Tw Cen MT" panose="020B06020201040206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52320" y="2365548"/>
            <a:ext cx="457200" cy="2743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latin typeface="Tw Cen MT" panose="020B0602020104020603" pitchFamily="34" charset="0"/>
              </a:rPr>
              <a:t>0.2%</a:t>
            </a:r>
            <a:endParaRPr lang="en-US" sz="1400" b="1" dirty="0">
              <a:latin typeface="Tw Cen MT" panose="020B06020201040206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93424" y="1882985"/>
            <a:ext cx="1371600" cy="2743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lnSpc>
                <a:spcPct val="85000"/>
              </a:lnSpc>
            </a:pPr>
            <a:r>
              <a:rPr lang="en-US" sz="1000" b="1" dirty="0" smtClean="0">
                <a:latin typeface="Tw Cen MT" panose="020B0602020104020603" pitchFamily="34" charset="0"/>
              </a:rPr>
              <a:t>State Population as % of Total Population</a:t>
            </a:r>
            <a:endParaRPr lang="en-US" sz="1000" b="1" dirty="0">
              <a:latin typeface="Tw Cen MT" panose="020B06020201040206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372200" y="5468498"/>
            <a:ext cx="2194560" cy="82296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lnSpc>
                <a:spcPct val="85000"/>
              </a:lnSpc>
            </a:pPr>
            <a:r>
              <a:rPr lang="en-US" sz="14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0.3% of State Allocation goes to UP despite population size (16.8%)</a:t>
            </a:r>
            <a:endParaRPr lang="en-US" sz="1400" b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5869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200" i="1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Source: Sample Registration System (2014); AI-CGD Calculations</a:t>
            </a:r>
            <a:endParaRPr lang="en-US" sz="1200" i="1" dirty="0">
              <a:latin typeface="Franklin Gothic Book" panose="020B05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1911718"/>
            <a:ext cx="1284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w Cen MT" panose="020B0602020104020603" pitchFamily="34" charset="0"/>
              </a:rPr>
              <a:t>Change in IMR</a:t>
            </a:r>
            <a:endParaRPr lang="en-US" sz="1400" b="1" dirty="0">
              <a:latin typeface="Tw Cen MT" panose="020B06020201040206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89186" y="1903718"/>
            <a:ext cx="2027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w Cen MT" panose="020B0602020104020603" pitchFamily="34" charset="0"/>
              </a:rPr>
              <a:t>State Allocations of PGH</a:t>
            </a:r>
            <a:endParaRPr lang="en-US" sz="14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BB36"/>
      </a:hlink>
      <a:folHlink>
        <a:srgbClr val="FFBB3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4575</TotalTime>
  <Words>2355</Words>
  <Application>Microsoft Office PowerPoint</Application>
  <PresentationFormat>On-screen Show (4:3)</PresentationFormat>
  <Paragraphs>440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Franklin Gothic Book</vt:lpstr>
      <vt:lpstr>Times New Roman</vt:lpstr>
      <vt:lpstr>Tw Cen MT</vt:lpstr>
      <vt:lpstr>Office Theme</vt:lpstr>
      <vt:lpstr>PowerPoint Presentation</vt:lpstr>
      <vt:lpstr>Motivation for the Study</vt:lpstr>
      <vt:lpstr>CGD-AI Analysis: Review of 3 main channels of health transfers</vt:lpstr>
      <vt:lpstr>Findings: Review of NRHM</vt:lpstr>
      <vt:lpstr>PowerPoint Presentation</vt:lpstr>
      <vt:lpstr>Inequalities in Health Financing and Outcome</vt:lpstr>
      <vt:lpstr>Findings: 12th FC Equalization Grants</vt:lpstr>
      <vt:lpstr>Findings: 13th FC Performance-Based Grants for Health</vt:lpstr>
      <vt:lpstr>65% of States Allocations go to &lt;10% of the total population</vt:lpstr>
      <vt:lpstr>14th Finance Commission Recommendations: Discussion Questions</vt:lpstr>
      <vt:lpstr>Preliminary analysis shows that state health expenditure will increase in some but not others</vt:lpstr>
      <vt:lpstr>PowerPoint Presentation</vt:lpstr>
      <vt:lpstr>PowerPoint Presentation</vt:lpstr>
      <vt:lpstr>About the Center for Global Development</vt:lpstr>
      <vt:lpstr>India spends less on health than  BRICS and G20 countries</vt:lpstr>
      <vt:lpstr>In many L/MICs, majority of government health spending is executed by sub-national entities</vt:lpstr>
      <vt:lpstr>More recent data in India shows that 70% of public health spend is sub-national</vt:lpstr>
      <vt:lpstr>Framework: “Better practices for IGFT design”</vt:lpstr>
      <vt:lpstr>Current Challenges</vt:lpstr>
      <vt:lpstr>Policy Window Opportunities </vt:lpstr>
      <vt:lpstr> Nigeria: Improving Primary Health Care via the Basic Health Care Provision Fund</vt:lpstr>
      <vt:lpstr>14th Finance Commission </vt:lpstr>
      <vt:lpstr>Grants projected and received as a proportion of health expenditure (%)</vt:lpstr>
      <vt:lpstr>Argentina’s Plan Nacer uses a results-based financing  scheme based on enrollment and health outcomes</vt:lpstr>
      <vt:lpstr>Punjab province in Pakistan reformed its allocation model to  reflect local needs while rewarding districts for improvement in performance</vt:lpstr>
      <vt:lpstr>Data is slow, inconsistent and difficult to access</vt:lpstr>
      <vt:lpstr>PowerPoint Presentation</vt:lpstr>
      <vt:lpstr>Major beneficiaries of devolution will be poorer states</vt:lpstr>
      <vt:lpstr>Some states have less funds available this year compared to last</vt:lpstr>
      <vt:lpstr>Implications: 14th FC Report on Fiscal Transfers for Health </vt:lpstr>
      <vt:lpstr>Proposed Recommendations</vt:lpstr>
      <vt:lpstr>Not all equalization grants for health are actually released</vt:lpstr>
      <vt:lpstr>The impact of EGH on eliminating the horizontal imbalance among states was fairly limited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Intergovernmental Fiscal Transfers for Health: Situation Analysis and Lessons from India</dc:title>
  <dc:creator>Anit Mukherjee</dc:creator>
  <cp:lastModifiedBy>Papia</cp:lastModifiedBy>
  <cp:revision>294</cp:revision>
  <dcterms:created xsi:type="dcterms:W3CDTF">2014-08-29T06:52:51Z</dcterms:created>
  <dcterms:modified xsi:type="dcterms:W3CDTF">2015-05-07T11:17:14Z</dcterms:modified>
</cp:coreProperties>
</file>