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56" r:id="rId2"/>
    <p:sldId id="257" r:id="rId3"/>
    <p:sldId id="259" r:id="rId4"/>
    <p:sldId id="261" r:id="rId5"/>
    <p:sldId id="296" r:id="rId6"/>
    <p:sldId id="291" r:id="rId7"/>
    <p:sldId id="293" r:id="rId8"/>
    <p:sldId id="287" r:id="rId9"/>
    <p:sldId id="292" r:id="rId10"/>
    <p:sldId id="294" r:id="rId11"/>
    <p:sldId id="295" r:id="rId12"/>
    <p:sldId id="297" r:id="rId13"/>
    <p:sldId id="299" r:id="rId14"/>
    <p:sldId id="298" r:id="rId15"/>
    <p:sldId id="300" r:id="rId16"/>
    <p:sldId id="301" r:id="rId17"/>
    <p:sldId id="302" r:id="rId18"/>
    <p:sldId id="304" r:id="rId19"/>
    <p:sldId id="303" r:id="rId20"/>
    <p:sldId id="305" r:id="rId21"/>
    <p:sldId id="306" r:id="rId22"/>
    <p:sldId id="30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na Mathur" initials="TM" lastIdx="4" clrIdx="0"/>
  <p:cmAuthor id="1" name="DIR.FINANCE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BB1E7-F25C-4EAC-B9E9-CF075AB37245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63D50-8F33-4F8C-A810-6D2EA9A45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42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8DBAF9-0C9A-4A32-9F9D-4894F1EA92E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0F5C59-16E0-466F-A641-07E6DE810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763000" cy="2285999"/>
          </a:xfrm>
        </p:spPr>
        <p:txBody>
          <a:bodyPr>
            <a:noAutofit/>
          </a:bodyPr>
          <a:lstStyle/>
          <a:p>
            <a:r>
              <a:rPr lang="en-US" sz="3200" dirty="0" smtClean="0"/>
              <a:t>A CONTEMPORARY ANALYSIS OF FISCAL TRANSFERS TO RURAL LOCAL GOVERNMENTS in </a:t>
            </a:r>
            <a:r>
              <a:rPr lang="en-US" sz="3200" dirty="0" err="1" smtClean="0"/>
              <a:t>india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en-US" sz="24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T.R. </a:t>
            </a:r>
            <a:r>
              <a:rPr lang="en-US" sz="2400" b="1" cap="all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raghunandan</a:t>
            </a: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en-US" sz="24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MAY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614"/>
            <a:ext cx="8991600" cy="1204586"/>
          </a:xfrm>
        </p:spPr>
        <p:txBody>
          <a:bodyPr>
            <a:normAutofit/>
          </a:bodyPr>
          <a:lstStyle/>
          <a:p>
            <a:r>
              <a:rPr lang="en-US" dirty="0" smtClean="0"/>
              <a:t>Transfer of CFC grants to RLBs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4861560"/>
          </a:xfrm>
        </p:spPr>
        <p:txBody>
          <a:bodyPr>
            <a:normAutofit/>
          </a:bodyPr>
          <a:lstStyle/>
          <a:p>
            <a:pPr marL="137160" indent="0">
              <a:lnSpc>
                <a:spcPct val="80000"/>
              </a:lnSpc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755512"/>
              </p:ext>
            </p:extLst>
          </p:nvPr>
        </p:nvGraphicFramePr>
        <p:xfrm>
          <a:off x="76200" y="1600198"/>
          <a:ext cx="8991599" cy="4709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7161"/>
                <a:gridCol w="1140839"/>
                <a:gridCol w="1020043"/>
                <a:gridCol w="1020043"/>
                <a:gridCol w="1020043"/>
                <a:gridCol w="1141735"/>
                <a:gridCol w="1141735"/>
              </a:tblGrid>
              <a:tr h="588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2007-08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2008-09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2009-10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2010-11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2011-12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2012-13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7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Village Panchayats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2526.15 (69.0%)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3245.62 (70.1%)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3765.82 (71.9%)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4348.61 (71.9%)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7159.43 (73.6%)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8587.71 (75.3%)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7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Intermediate Panchayats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538.85 (14.7%)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567.82 (12.3%)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665.22 (12.7%)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974.24 (16.1%)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1397.5 (14.4%)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1575.47 (13.8%)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7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District Panchayats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593.73 (16.2%)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815.63 917.6%)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805.38 (15.4%)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725.97 (12.0%)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1175.61 (12.1%)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1247.06 (10.9%)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8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 transfers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3658.73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4629.07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5236.42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6048.82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9732.54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11410.24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2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614"/>
            <a:ext cx="8991600" cy="1204586"/>
          </a:xfrm>
        </p:spPr>
        <p:txBody>
          <a:bodyPr>
            <a:normAutofit/>
          </a:bodyPr>
          <a:lstStyle/>
          <a:p>
            <a:r>
              <a:rPr lang="en-US" dirty="0" smtClean="0"/>
              <a:t>Own revenues of RLBs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47672"/>
              </p:ext>
            </p:extLst>
          </p:nvPr>
        </p:nvGraphicFramePr>
        <p:xfrm>
          <a:off x="-1" y="1066802"/>
          <a:ext cx="9067801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5775"/>
                <a:gridCol w="1074691"/>
                <a:gridCol w="1074691"/>
                <a:gridCol w="1074691"/>
                <a:gridCol w="1074691"/>
                <a:gridCol w="141269"/>
                <a:gridCol w="1151993"/>
              </a:tblGrid>
              <a:tr h="463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Level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2007-08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2008-09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2009-10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2010-11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2011-12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82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Tier wise details (</a:t>
                      </a:r>
                      <a:r>
                        <a:rPr lang="en-US" sz="1800" dirty="0" err="1">
                          <a:effectLst/>
                        </a:rPr>
                        <a:t>Rs</a:t>
                      </a:r>
                      <a:r>
                        <a:rPr lang="en-US" sz="1800" dirty="0">
                          <a:effectLst/>
                        </a:rPr>
                        <a:t> crore)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Village level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2046.09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2179.89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2419.90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2783.68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3118.58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Intermediate level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311.74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339.85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381.62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531.71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575.17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District level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1352.40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1672.69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1772.25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2168.21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2414.95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Grand Total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3710.23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4192.43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4573.77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5483.59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6108.69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82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Category wise details (</a:t>
                      </a:r>
                      <a:r>
                        <a:rPr lang="en-US" sz="1800" dirty="0" err="1">
                          <a:effectLst/>
                        </a:rPr>
                        <a:t>Rs</a:t>
                      </a:r>
                      <a:r>
                        <a:rPr lang="en-US" sz="1800" dirty="0">
                          <a:effectLst/>
                        </a:rPr>
                        <a:t>. Crore)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Immovable property tax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993.25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945.69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1076.39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1245.85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1361.14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 taxes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1209.67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1407.21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1540.39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1798.31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2135.35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User charges and non-tax revenues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1507.31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1839.53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1956.99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2439.43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2612.20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3710.23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4192.43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4573.77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5483.59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6108.69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2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763000" cy="2285999"/>
          </a:xfrm>
        </p:spPr>
        <p:txBody>
          <a:bodyPr>
            <a:noAutofit/>
          </a:bodyPr>
          <a:lstStyle/>
          <a:p>
            <a:r>
              <a:rPr lang="en-US" sz="3200" dirty="0" smtClean="0"/>
              <a:t>ANALYSIS OF EXPENDITURE ON CORE FUNCTIONS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83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614"/>
            <a:ext cx="8991600" cy="12045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Issues with consistency of expenditure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4861560"/>
          </a:xfrm>
        </p:spPr>
        <p:txBody>
          <a:bodyPr>
            <a:normAutofit fontScale="92500"/>
          </a:bodyPr>
          <a:lstStyle/>
          <a:p>
            <a:pPr marL="571500" indent="-571500">
              <a:spcBef>
                <a:spcPts val="0"/>
              </a:spcBef>
              <a:spcAft>
                <a:spcPts val="300"/>
              </a:spcAft>
              <a:buClr>
                <a:srgbClr val="002776"/>
              </a:buClr>
            </a:pPr>
            <a:r>
              <a:rPr lang="en-US" sz="4000" dirty="0" smtClean="0"/>
              <a:t>Differences in State wide and sample RLB data, with former showing considerably higher figures</a:t>
            </a:r>
          </a:p>
          <a:p>
            <a:pPr marL="571500" indent="-571500">
              <a:spcBef>
                <a:spcPts val="0"/>
              </a:spcBef>
              <a:spcAft>
                <a:spcPts val="300"/>
              </a:spcAft>
              <a:buClr>
                <a:srgbClr val="002776"/>
              </a:buClr>
            </a:pPr>
            <a:endParaRPr lang="en-US" sz="4000" dirty="0" smtClean="0"/>
          </a:p>
          <a:p>
            <a:pPr marL="571500" indent="-571500">
              <a:spcBef>
                <a:spcPts val="0"/>
              </a:spcBef>
              <a:spcAft>
                <a:spcPts val="300"/>
              </a:spcAft>
              <a:buClr>
                <a:srgbClr val="002776"/>
              </a:buClr>
            </a:pPr>
            <a:r>
              <a:rPr lang="en-US" sz="4000" dirty="0" smtClean="0"/>
              <a:t>Classification of expenditures as capital and revenue expenditure showed inconsistencies; so total expenditures were taken into account.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1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614"/>
            <a:ext cx="8991600" cy="1204586"/>
          </a:xfrm>
        </p:spPr>
        <p:txBody>
          <a:bodyPr>
            <a:normAutofit/>
          </a:bodyPr>
          <a:lstStyle/>
          <a:p>
            <a:r>
              <a:rPr lang="en-US" dirty="0" smtClean="0"/>
              <a:t>Own revenues of RLBs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04572"/>
              </p:ext>
            </p:extLst>
          </p:nvPr>
        </p:nvGraphicFramePr>
        <p:xfrm>
          <a:off x="2" y="1219200"/>
          <a:ext cx="9067796" cy="5210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6157"/>
                <a:gridCol w="966545"/>
                <a:gridCol w="966545"/>
                <a:gridCol w="966545"/>
                <a:gridCol w="966545"/>
                <a:gridCol w="966545"/>
                <a:gridCol w="966545"/>
                <a:gridCol w="1092369"/>
              </a:tblGrid>
              <a:tr h="327950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EXPENDITURE (At all Levels)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5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2007-08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2008-09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2009-10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2010-11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2011-12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2012-13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 per capita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Roads and Bridges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110.4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153.2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210.6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195.9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223.6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242.1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189.3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Water Supply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45.1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69.7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75.3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74.4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81.0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94.5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73.3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Buildings/ Community assets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77.4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96.9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134.5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147.2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158.2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166.4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130.1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Street Lighting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9.1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11.6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14.2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10.2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5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Sanitation, Storm water drainage and solid waste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19.7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22.4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25.8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28.4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33.7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23.6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Other means of communication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16.9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20.6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30.5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29.8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28.8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30.0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26.1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Other capital Expenditure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93.4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107.1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186.0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198.3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168.5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177.4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155.1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expenditure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309.2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364.2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540.7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541.7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562.5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631.2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491.6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0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614"/>
            <a:ext cx="8991600" cy="1204586"/>
          </a:xfrm>
        </p:spPr>
        <p:txBody>
          <a:bodyPr>
            <a:noAutofit/>
          </a:bodyPr>
          <a:lstStyle/>
          <a:p>
            <a:r>
              <a:rPr lang="en-US" sz="3200" dirty="0"/>
              <a:t>Reasons for </a:t>
            </a:r>
            <a:r>
              <a:rPr lang="en-US" sz="3200" dirty="0" smtClean="0"/>
              <a:t>inconsistency in comparisons of revenues and expenditures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48615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 </a:t>
            </a:r>
            <a:r>
              <a:rPr lang="en-US" dirty="0" smtClean="0"/>
              <a:t>Differences in incomes and expenditures year after year may arise </a:t>
            </a:r>
            <a:r>
              <a:rPr lang="en-US" dirty="0"/>
              <a:t>due to the following factors – </a:t>
            </a:r>
          </a:p>
          <a:p>
            <a:pPr marL="137160" indent="0">
              <a:buNone/>
            </a:pPr>
            <a:endParaRPr lang="en-US" dirty="0"/>
          </a:p>
          <a:p>
            <a:pPr lvl="0"/>
            <a:r>
              <a:rPr lang="en-US" dirty="0"/>
              <a:t>States might not have reported opening or closing balances under the revenue and/or expenditure heads;</a:t>
            </a:r>
          </a:p>
          <a:p>
            <a:pPr marL="13716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smtClean="0"/>
              <a:t>System </a:t>
            </a:r>
            <a:r>
              <a:rPr lang="en-US" dirty="0"/>
              <a:t>of inter-agency transfer within the three levels of </a:t>
            </a:r>
            <a:r>
              <a:rPr lang="en-US" dirty="0" smtClean="0"/>
              <a:t>RLBs might not be recognized.</a:t>
            </a: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lvl="0"/>
            <a:r>
              <a:rPr lang="en-US" dirty="0" smtClean="0"/>
              <a:t>Unspent money for agency functions might be </a:t>
            </a:r>
            <a:r>
              <a:rPr lang="en-US" dirty="0" err="1" smtClean="0"/>
              <a:t>recredited</a:t>
            </a:r>
            <a:r>
              <a:rPr lang="en-US" dirty="0" smtClean="0"/>
              <a:t> to higher levels, where it might be classified as revenues all over again.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614"/>
            <a:ext cx="8991600" cy="1204586"/>
          </a:xfrm>
        </p:spPr>
        <p:txBody>
          <a:bodyPr>
            <a:noAutofit/>
          </a:bodyPr>
          <a:lstStyle/>
          <a:p>
            <a:r>
              <a:rPr lang="en-US" sz="3200" dirty="0" smtClean="0"/>
              <a:t>Root cause for consistent </a:t>
            </a:r>
            <a:r>
              <a:rPr lang="en-US" sz="3200" dirty="0" err="1" smtClean="0"/>
              <a:t>mis</a:t>
            </a:r>
            <a:r>
              <a:rPr lang="en-US" sz="3200" dirty="0" smtClean="0"/>
              <a:t>-representation of fiscal data on devolution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638800"/>
          </a:xfrm>
        </p:spPr>
        <p:txBody>
          <a:bodyPr>
            <a:noAutofit/>
          </a:bodyPr>
          <a:lstStyle/>
          <a:p>
            <a:r>
              <a:rPr lang="en-US" sz="1600" dirty="0"/>
              <a:t> </a:t>
            </a:r>
            <a:r>
              <a:rPr lang="en-US" sz="2000" dirty="0" smtClean="0"/>
              <a:t>Dichotomy between de-jure expression of devolution and de-facto operation of </a:t>
            </a:r>
            <a:r>
              <a:rPr lang="en-US" sz="2000" dirty="0" err="1" smtClean="0"/>
              <a:t>deconcentration</a:t>
            </a:r>
            <a:endParaRPr lang="en-US" sz="2000" dirty="0" smtClean="0"/>
          </a:p>
          <a:p>
            <a:pPr lvl="0"/>
            <a:r>
              <a:rPr lang="en-US" sz="2000" dirty="0" smtClean="0"/>
              <a:t>Many </a:t>
            </a:r>
            <a:r>
              <a:rPr lang="en-US" sz="2000" dirty="0" err="1"/>
              <a:t>programmes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/>
              <a:t>implemented </a:t>
            </a:r>
            <a:r>
              <a:rPr lang="en-US" sz="2000" dirty="0" smtClean="0"/>
              <a:t>through </a:t>
            </a:r>
            <a:r>
              <a:rPr lang="en-US" sz="2000" dirty="0" err="1" smtClean="0"/>
              <a:t>deconcentration</a:t>
            </a:r>
            <a:r>
              <a:rPr lang="en-US" sz="2000" dirty="0" smtClean="0"/>
              <a:t> shown </a:t>
            </a:r>
            <a:r>
              <a:rPr lang="en-US" sz="2000" dirty="0"/>
              <a:t>to be nominally undertaken at </a:t>
            </a:r>
            <a:r>
              <a:rPr lang="en-US" sz="2000" dirty="0" smtClean="0"/>
              <a:t>RLB </a:t>
            </a:r>
            <a:r>
              <a:rPr lang="en-US" sz="2000" dirty="0"/>
              <a:t>level, </a:t>
            </a:r>
          </a:p>
          <a:p>
            <a:pPr marL="137160" indent="0">
              <a:buNone/>
            </a:pPr>
            <a:endParaRPr lang="en-US" sz="2000" dirty="0"/>
          </a:p>
          <a:p>
            <a:pPr lvl="0"/>
            <a:r>
              <a:rPr lang="en-US" sz="2000" dirty="0" smtClean="0"/>
              <a:t>Wide </a:t>
            </a:r>
            <a:r>
              <a:rPr lang="en-US" sz="2000" dirty="0"/>
              <a:t>variation in the extent of funds given to the District and Intermediate Panchayats. </a:t>
            </a:r>
          </a:p>
          <a:p>
            <a:pPr marL="137160" indent="0">
              <a:buNone/>
            </a:pPr>
            <a:r>
              <a:rPr lang="en-US" sz="2000" dirty="0"/>
              <a:t> </a:t>
            </a:r>
          </a:p>
          <a:p>
            <a:pPr lvl="0"/>
            <a:r>
              <a:rPr lang="en-US" sz="2000" dirty="0" smtClean="0"/>
              <a:t>Inter-agency </a:t>
            </a:r>
            <a:r>
              <a:rPr lang="en-US" sz="2000" dirty="0"/>
              <a:t>transfers and re-crediting of funds takes place between the three levels of RLBs </a:t>
            </a:r>
          </a:p>
          <a:p>
            <a:pPr marL="137160" indent="0">
              <a:buNone/>
            </a:pPr>
            <a:endParaRPr lang="en-US" sz="2000" dirty="0"/>
          </a:p>
          <a:p>
            <a:pPr lvl="0"/>
            <a:r>
              <a:rPr lang="en-US" sz="2000" dirty="0" smtClean="0"/>
              <a:t>Many </a:t>
            </a:r>
            <a:r>
              <a:rPr lang="en-US" sz="2000" dirty="0"/>
              <a:t>State and Central level </a:t>
            </a:r>
            <a:r>
              <a:rPr lang="en-US" sz="2000" dirty="0" err="1"/>
              <a:t>programmes</a:t>
            </a:r>
            <a:r>
              <a:rPr lang="en-US" sz="2000" dirty="0"/>
              <a:t> </a:t>
            </a:r>
            <a:r>
              <a:rPr lang="en-US" sz="2000" dirty="0" smtClean="0"/>
              <a:t>operated </a:t>
            </a:r>
            <a:r>
              <a:rPr lang="en-US" sz="2000" dirty="0"/>
              <a:t>through ‘Mission’ offices, at the District and Intermediate levels, which channelize funds for specific </a:t>
            </a:r>
            <a:r>
              <a:rPr lang="en-US" sz="2000" dirty="0" err="1"/>
              <a:t>programmes</a:t>
            </a:r>
            <a:r>
              <a:rPr lang="en-US" sz="2000" dirty="0"/>
              <a:t> and ring fence these from both </a:t>
            </a:r>
            <a:r>
              <a:rPr lang="en-US" sz="2000" dirty="0" err="1"/>
              <a:t>deconcentrated</a:t>
            </a:r>
            <a:r>
              <a:rPr lang="en-US" sz="2000" dirty="0"/>
              <a:t> departmental accounting systems, and the tiered local government system  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1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614"/>
            <a:ext cx="8991600" cy="1204586"/>
          </a:xfrm>
        </p:spPr>
        <p:txBody>
          <a:bodyPr>
            <a:noAutofit/>
          </a:bodyPr>
          <a:lstStyle/>
          <a:p>
            <a:r>
              <a:rPr lang="en-US" sz="3200" dirty="0" smtClean="0"/>
              <a:t>Root cause for consistent </a:t>
            </a:r>
            <a:r>
              <a:rPr lang="en-US" sz="3200" dirty="0" err="1" smtClean="0"/>
              <a:t>mis</a:t>
            </a:r>
            <a:r>
              <a:rPr lang="en-US" sz="3200" dirty="0" smtClean="0"/>
              <a:t>-representation of fiscal data on devolution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638800"/>
          </a:xfrm>
        </p:spPr>
        <p:txBody>
          <a:bodyPr>
            <a:noAutofit/>
          </a:bodyPr>
          <a:lstStyle/>
          <a:p>
            <a:r>
              <a:rPr lang="en-US" sz="1600" dirty="0"/>
              <a:t> </a:t>
            </a:r>
            <a:r>
              <a:rPr lang="en-US" sz="2000" dirty="0" smtClean="0"/>
              <a:t>Dichotomy between de-jure expression of devolution and de-facto operation of </a:t>
            </a:r>
            <a:r>
              <a:rPr lang="en-US" sz="2000" dirty="0" err="1" smtClean="0"/>
              <a:t>deconcentration</a:t>
            </a:r>
            <a:endParaRPr lang="en-US" sz="2000" dirty="0" smtClean="0"/>
          </a:p>
          <a:p>
            <a:pPr lvl="0"/>
            <a:r>
              <a:rPr lang="en-US" sz="2000" dirty="0" smtClean="0"/>
              <a:t>Many </a:t>
            </a:r>
            <a:r>
              <a:rPr lang="en-US" sz="2000" dirty="0" err="1"/>
              <a:t>programmes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/>
              <a:t>implemented </a:t>
            </a:r>
            <a:r>
              <a:rPr lang="en-US" sz="2000" dirty="0" smtClean="0"/>
              <a:t>through </a:t>
            </a:r>
            <a:r>
              <a:rPr lang="en-US" sz="2000" dirty="0" err="1" smtClean="0"/>
              <a:t>deconcentration</a:t>
            </a:r>
            <a:r>
              <a:rPr lang="en-US" sz="2000" dirty="0" smtClean="0"/>
              <a:t> shown </a:t>
            </a:r>
            <a:r>
              <a:rPr lang="en-US" sz="2000" dirty="0"/>
              <a:t>to be nominally undertaken at </a:t>
            </a:r>
            <a:r>
              <a:rPr lang="en-US" sz="2000" dirty="0" smtClean="0"/>
              <a:t>RLB </a:t>
            </a:r>
            <a:r>
              <a:rPr lang="en-US" sz="2000" dirty="0"/>
              <a:t>level, </a:t>
            </a:r>
          </a:p>
          <a:p>
            <a:pPr marL="137160" indent="0">
              <a:buNone/>
            </a:pPr>
            <a:endParaRPr lang="en-US" sz="2000" dirty="0"/>
          </a:p>
          <a:p>
            <a:pPr lvl="0"/>
            <a:r>
              <a:rPr lang="en-US" sz="2000" dirty="0" smtClean="0"/>
              <a:t>Wide </a:t>
            </a:r>
            <a:r>
              <a:rPr lang="en-US" sz="2000" dirty="0"/>
              <a:t>variation in the extent of funds given to the District and Intermediate Panchayats. </a:t>
            </a:r>
          </a:p>
          <a:p>
            <a:pPr marL="137160" indent="0">
              <a:buNone/>
            </a:pPr>
            <a:r>
              <a:rPr lang="en-US" sz="2000" dirty="0"/>
              <a:t> </a:t>
            </a:r>
          </a:p>
          <a:p>
            <a:pPr lvl="0"/>
            <a:r>
              <a:rPr lang="en-US" sz="2000" dirty="0" smtClean="0"/>
              <a:t>Inter-agency </a:t>
            </a:r>
            <a:r>
              <a:rPr lang="en-US" sz="2000" dirty="0"/>
              <a:t>transfers and re-crediting of funds takes place between the three levels of RLBs </a:t>
            </a:r>
          </a:p>
          <a:p>
            <a:pPr marL="137160" indent="0">
              <a:buNone/>
            </a:pPr>
            <a:endParaRPr lang="en-US" sz="2000" dirty="0"/>
          </a:p>
          <a:p>
            <a:pPr lvl="0"/>
            <a:r>
              <a:rPr lang="en-US" sz="2000" dirty="0" smtClean="0"/>
              <a:t>Many </a:t>
            </a:r>
            <a:r>
              <a:rPr lang="en-US" sz="2000" dirty="0"/>
              <a:t>State and Central level </a:t>
            </a:r>
            <a:r>
              <a:rPr lang="en-US" sz="2000" dirty="0" err="1"/>
              <a:t>programmes</a:t>
            </a:r>
            <a:r>
              <a:rPr lang="en-US" sz="2000" dirty="0"/>
              <a:t> </a:t>
            </a:r>
            <a:r>
              <a:rPr lang="en-US" sz="2000" dirty="0" smtClean="0"/>
              <a:t>operated </a:t>
            </a:r>
            <a:r>
              <a:rPr lang="en-US" sz="2000" dirty="0"/>
              <a:t>through ‘Mission’ offices, at the District and Intermediate levels, which channelize funds for specific </a:t>
            </a:r>
            <a:r>
              <a:rPr lang="en-US" sz="2000" dirty="0" err="1"/>
              <a:t>programmes</a:t>
            </a:r>
            <a:r>
              <a:rPr lang="en-US" sz="2000" dirty="0"/>
              <a:t> and ring fence these from both </a:t>
            </a:r>
            <a:r>
              <a:rPr lang="en-US" sz="2000" dirty="0" err="1"/>
              <a:t>deconcentrated</a:t>
            </a:r>
            <a:r>
              <a:rPr lang="en-US" sz="2000" dirty="0"/>
              <a:t> departmental accounting systems, and the tiered local government system  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035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31" y="-14785"/>
            <a:ext cx="8991600" cy="1204586"/>
          </a:xfrm>
        </p:spPr>
        <p:txBody>
          <a:bodyPr>
            <a:noAutofit/>
          </a:bodyPr>
          <a:lstStyle/>
          <a:p>
            <a:r>
              <a:rPr lang="en-US" sz="3200" dirty="0" smtClean="0"/>
              <a:t>Budgetary analysis study in Karnataka (PAISA for Panchayats)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638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 </a:t>
            </a:r>
            <a:r>
              <a:rPr lang="en-US" sz="2000" dirty="0" smtClean="0"/>
              <a:t>The Flow - Centre -&gt; Karnataka -&gt; District (Kolar) -&gt; Taluk (</a:t>
            </a:r>
            <a:r>
              <a:rPr lang="en-US" sz="2000" dirty="0" err="1" smtClean="0"/>
              <a:t>Mulbagal</a:t>
            </a:r>
            <a:r>
              <a:rPr lang="en-US" sz="2000" dirty="0" smtClean="0"/>
              <a:t>) -&gt; Panchayats (30 </a:t>
            </a:r>
            <a:r>
              <a:rPr lang="en-US" sz="2000" dirty="0" err="1" smtClean="0"/>
              <a:t>nos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Analysis of Karnataka state budget (2014-15)  undertaken – devolved schemes, ‘overlapping schemes’ and ‘non-devolved’ schemes. </a:t>
            </a:r>
          </a:p>
          <a:p>
            <a:endParaRPr lang="en-US" sz="2000" dirty="0" smtClean="0"/>
          </a:p>
          <a:p>
            <a:r>
              <a:rPr lang="en-US" sz="2000" dirty="0" smtClean="0"/>
              <a:t>A list of parastatals and parallel bodies operating in relevant geographic vicinity.</a:t>
            </a:r>
          </a:p>
          <a:p>
            <a:endParaRPr lang="en-US" sz="2000" dirty="0" smtClean="0"/>
          </a:p>
          <a:p>
            <a:r>
              <a:rPr lang="en-US" sz="2000" dirty="0" smtClean="0"/>
              <a:t>Fundamental investigation - What is the money that gets spent in the geographic jurisdiction of a </a:t>
            </a:r>
            <a:r>
              <a:rPr lang="en-US" sz="2000" dirty="0" err="1" smtClean="0"/>
              <a:t>Grama</a:t>
            </a:r>
            <a:r>
              <a:rPr lang="en-US" sz="2000" dirty="0" smtClean="0"/>
              <a:t> Panchayat?</a:t>
            </a:r>
          </a:p>
          <a:p>
            <a:endParaRPr lang="en-US" sz="2000" dirty="0" smtClean="0"/>
          </a:p>
          <a:p>
            <a:r>
              <a:rPr lang="en-US" sz="2000" dirty="0" smtClean="0"/>
              <a:t>Major deliverable - A comprehensive spreadsheet database enabling slice and dice of data to obtain insights on the trail</a:t>
            </a:r>
          </a:p>
          <a:p>
            <a:r>
              <a:rPr lang="en-US" sz="2000" dirty="0" smtClean="0"/>
              <a:t>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564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31" y="-14785"/>
            <a:ext cx="8991600" cy="1204586"/>
          </a:xfrm>
        </p:spPr>
        <p:txBody>
          <a:bodyPr>
            <a:noAutofit/>
          </a:bodyPr>
          <a:lstStyle/>
          <a:p>
            <a:r>
              <a:rPr lang="en-US" sz="3200" dirty="0" smtClean="0"/>
              <a:t>Budgetary analysis study in Karnataka (PAISA for Panchayats)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638800"/>
          </a:xfrm>
        </p:spPr>
        <p:txBody>
          <a:bodyPr>
            <a:noAutofit/>
          </a:bodyPr>
          <a:lstStyle/>
          <a:p>
            <a:r>
              <a:rPr lang="en-US" sz="1600" dirty="0"/>
              <a:t> </a:t>
            </a:r>
            <a:r>
              <a:rPr lang="en-US" dirty="0" smtClean="0"/>
              <a:t>List </a:t>
            </a:r>
            <a:r>
              <a:rPr lang="en-US" dirty="0"/>
              <a:t>of all schemes (Centre, State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Salary/Non Salary Classification amidst others</a:t>
            </a:r>
          </a:p>
          <a:p>
            <a:r>
              <a:rPr lang="en-US" dirty="0"/>
              <a:t> Schemes codes and link codes of all the schemes</a:t>
            </a:r>
          </a:p>
          <a:p>
            <a:r>
              <a:rPr lang="en-US" dirty="0"/>
              <a:t>Subcomponents of each scheme  </a:t>
            </a:r>
          </a:p>
          <a:p>
            <a:r>
              <a:rPr lang="en-US" dirty="0" smtClean="0"/>
              <a:t>Routing </a:t>
            </a:r>
            <a:r>
              <a:rPr lang="en-US" dirty="0"/>
              <a:t>- ZP, TP, GP schemes</a:t>
            </a:r>
          </a:p>
          <a:p>
            <a:r>
              <a:rPr lang="en-US" dirty="0"/>
              <a:t> </a:t>
            </a:r>
            <a:r>
              <a:rPr lang="en-US" dirty="0" smtClean="0"/>
              <a:t>Flow </a:t>
            </a:r>
            <a:r>
              <a:rPr lang="en-US" dirty="0"/>
              <a:t>of money across institutions</a:t>
            </a:r>
          </a:p>
          <a:p>
            <a:r>
              <a:rPr lang="en-US" dirty="0" smtClean="0"/>
              <a:t>Allocated</a:t>
            </a:r>
            <a:r>
              <a:rPr lang="en-US" dirty="0"/>
              <a:t>, Released, Received and Expended particulars</a:t>
            </a:r>
          </a:p>
          <a:p>
            <a:pPr marL="137160" indent="0">
              <a:buNone/>
            </a:pPr>
            <a:endParaRPr lang="en-US" sz="20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577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the study for the FFC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318760"/>
          </a:xfrm>
        </p:spPr>
        <p:txBody>
          <a:bodyPr>
            <a:normAutofit/>
          </a:bodyPr>
          <a:lstStyle/>
          <a:p>
            <a:r>
              <a:rPr lang="en-US" dirty="0" smtClean="0"/>
              <a:t>Ascertain extent </a:t>
            </a:r>
            <a:r>
              <a:rPr lang="en-US" dirty="0"/>
              <a:t>to which ‘core functions’ </a:t>
            </a:r>
            <a:r>
              <a:rPr lang="en-US" dirty="0" smtClean="0"/>
              <a:t>(Water </a:t>
            </a:r>
            <a:r>
              <a:rPr lang="en-US" dirty="0"/>
              <a:t>supply, Sanitation, Roads and other means of communication, Streetlights and maintenance of community </a:t>
            </a:r>
            <a:r>
              <a:rPr lang="en-US" dirty="0" smtClean="0"/>
              <a:t>assets) were </a:t>
            </a:r>
            <a:r>
              <a:rPr lang="en-US" dirty="0"/>
              <a:t>entrusted to </a:t>
            </a:r>
            <a:r>
              <a:rPr lang="en-US" dirty="0" smtClean="0"/>
              <a:t>Panchayats through law; </a:t>
            </a:r>
          </a:p>
          <a:p>
            <a:endParaRPr lang="en-US" dirty="0" smtClean="0"/>
          </a:p>
          <a:p>
            <a:r>
              <a:rPr lang="en-US" dirty="0" smtClean="0"/>
              <a:t>Estimate costs of providing and maintaining core </a:t>
            </a:r>
            <a:r>
              <a:rPr lang="en-US" dirty="0"/>
              <a:t>services of an acceptably defined standard.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Study incomes </a:t>
            </a:r>
            <a:r>
              <a:rPr lang="en-US" dirty="0"/>
              <a:t>and expenditures of RLBs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31" y="-14785"/>
            <a:ext cx="8991600" cy="1204586"/>
          </a:xfrm>
        </p:spPr>
        <p:txBody>
          <a:bodyPr>
            <a:noAutofit/>
          </a:bodyPr>
          <a:lstStyle/>
          <a:p>
            <a:r>
              <a:rPr lang="en-US" sz="3200" dirty="0" smtClean="0"/>
              <a:t>Budgetary analysis study in Karnataka (PAISA for Panchayats)</a:t>
            </a:r>
            <a:r>
              <a:rPr lang="en-US" sz="3200" dirty="0"/>
              <a:t> Key findings till </a:t>
            </a:r>
            <a:r>
              <a:rPr lang="en-US" sz="3200" dirty="0" smtClean="0"/>
              <a:t>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638800"/>
          </a:xfrm>
        </p:spPr>
        <p:txBody>
          <a:bodyPr>
            <a:noAutofit/>
          </a:bodyPr>
          <a:lstStyle/>
          <a:p>
            <a:endParaRPr lang="en-US" sz="2000" dirty="0"/>
          </a:p>
          <a:p>
            <a:r>
              <a:rPr lang="en-US" dirty="0" smtClean="0"/>
              <a:t>Devolved </a:t>
            </a:r>
            <a:r>
              <a:rPr lang="en-US" dirty="0"/>
              <a:t>sector envelop (Plan + Non Plan) - </a:t>
            </a:r>
            <a:r>
              <a:rPr lang="en-US" dirty="0" err="1"/>
              <a:t>Rs</a:t>
            </a:r>
            <a:r>
              <a:rPr lang="en-US" dirty="0"/>
              <a:t> 26341 crores</a:t>
            </a:r>
          </a:p>
          <a:p>
            <a:r>
              <a:rPr lang="en-US" dirty="0" smtClean="0"/>
              <a:t>Devolved </a:t>
            </a:r>
            <a:r>
              <a:rPr lang="en-US" dirty="0"/>
              <a:t>Plan - </a:t>
            </a:r>
            <a:r>
              <a:rPr lang="en-US" dirty="0" err="1"/>
              <a:t>Rs</a:t>
            </a:r>
            <a:r>
              <a:rPr lang="en-US" dirty="0"/>
              <a:t> 10481 crores</a:t>
            </a:r>
          </a:p>
          <a:p>
            <a:r>
              <a:rPr lang="en-US" dirty="0" smtClean="0"/>
              <a:t>Devolved </a:t>
            </a:r>
            <a:r>
              <a:rPr lang="en-US" dirty="0"/>
              <a:t>Non Plan - </a:t>
            </a:r>
            <a:r>
              <a:rPr lang="en-US" dirty="0" err="1"/>
              <a:t>Rs</a:t>
            </a:r>
            <a:r>
              <a:rPr lang="en-US" dirty="0"/>
              <a:t> 15860 crores</a:t>
            </a:r>
          </a:p>
          <a:p>
            <a:r>
              <a:rPr lang="en-US" dirty="0" smtClean="0"/>
              <a:t>Salaries </a:t>
            </a:r>
            <a:r>
              <a:rPr lang="en-US" dirty="0"/>
              <a:t>- </a:t>
            </a:r>
            <a:r>
              <a:rPr lang="en-US" dirty="0" err="1"/>
              <a:t>Rs</a:t>
            </a:r>
            <a:r>
              <a:rPr lang="en-US" dirty="0"/>
              <a:t> 14553 crores</a:t>
            </a:r>
          </a:p>
          <a:p>
            <a:r>
              <a:rPr lang="en-US" dirty="0" smtClean="0"/>
              <a:t>55.2</a:t>
            </a:r>
            <a:r>
              <a:rPr lang="en-US" dirty="0"/>
              <a:t>% of overall devolved amount is salaries</a:t>
            </a:r>
          </a:p>
          <a:p>
            <a:r>
              <a:rPr lang="en-US" dirty="0" smtClean="0"/>
              <a:t>54</a:t>
            </a:r>
            <a:r>
              <a:rPr lang="en-US" dirty="0"/>
              <a:t>% of ZP schemes are salaries</a:t>
            </a:r>
          </a:p>
          <a:p>
            <a:r>
              <a:rPr lang="en-US" dirty="0" smtClean="0"/>
              <a:t>A </a:t>
            </a:r>
            <a:r>
              <a:rPr lang="en-US" dirty="0"/>
              <a:t>staggering 71% of TP schemes are salaries</a:t>
            </a:r>
          </a:p>
          <a:p>
            <a:endParaRPr lang="en-US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59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31" y="-14785"/>
            <a:ext cx="8991600" cy="1204586"/>
          </a:xfrm>
        </p:spPr>
        <p:txBody>
          <a:bodyPr>
            <a:noAutofit/>
          </a:bodyPr>
          <a:lstStyle/>
          <a:p>
            <a:r>
              <a:rPr lang="en-US" sz="3200" dirty="0" smtClean="0"/>
              <a:t>Knowledge products from study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638800"/>
          </a:xfrm>
        </p:spPr>
        <p:txBody>
          <a:bodyPr>
            <a:noAutofit/>
          </a:bodyPr>
          <a:lstStyle/>
          <a:p>
            <a:endParaRPr lang="en-US" sz="2000" dirty="0"/>
          </a:p>
          <a:p>
            <a:r>
              <a:rPr lang="en-US" dirty="0" smtClean="0"/>
              <a:t>Better inform all stakeholders in each State of the State-specific scenario, so as to hopefully trigger wider political debate on the crux of the issue, </a:t>
            </a:r>
            <a:r>
              <a:rPr lang="en-US" dirty="0" err="1" smtClean="0"/>
              <a:t>ie</a:t>
            </a:r>
            <a:r>
              <a:rPr lang="en-US" dirty="0" smtClean="0"/>
              <a:t>, fiscal devolution</a:t>
            </a:r>
          </a:p>
          <a:p>
            <a:r>
              <a:rPr lang="en-US" dirty="0" smtClean="0"/>
              <a:t>Advocate for nationally </a:t>
            </a:r>
            <a:r>
              <a:rPr lang="en-US" dirty="0"/>
              <a:t>accepted parameters of how </a:t>
            </a:r>
            <a:r>
              <a:rPr lang="en-US" dirty="0" smtClean="0"/>
              <a:t>fund </a:t>
            </a:r>
            <a:r>
              <a:rPr lang="en-US" dirty="0"/>
              <a:t>flows are to be attributed to RLBs, </a:t>
            </a:r>
            <a:r>
              <a:rPr lang="en-US" dirty="0" smtClean="0"/>
              <a:t>specifically on how to treat (a</a:t>
            </a:r>
            <a:r>
              <a:rPr lang="en-US" dirty="0"/>
              <a:t>) non-plan salary transfers, (b) allocations to and expenditures made by parallel bodies and user groups, (c) revenue transfers from the State of shared taxes, and (d) inter-agency transfers and recoupment of </a:t>
            </a:r>
            <a:r>
              <a:rPr lang="en-US" dirty="0" smtClean="0"/>
              <a:t>funds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417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763000" cy="2285999"/>
          </a:xfrm>
        </p:spPr>
        <p:txBody>
          <a:bodyPr>
            <a:noAutofit/>
          </a:bodyPr>
          <a:lstStyle/>
          <a:p>
            <a:r>
              <a:rPr lang="en-US" sz="3200" dirty="0" smtClean="0"/>
              <a:t>Thank you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53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614"/>
            <a:ext cx="8839200" cy="120458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Trends noticed in the entrustment of functions to Rural Local Bodies (RLBs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4861560"/>
          </a:xfrm>
        </p:spPr>
        <p:txBody>
          <a:bodyPr>
            <a:normAutofit/>
          </a:bodyPr>
          <a:lstStyle/>
          <a:p>
            <a:r>
              <a:rPr lang="en-GB" dirty="0" smtClean="0"/>
              <a:t>Many critical activities relating to performance of core functions, nearly universally entrusted to village level RLBs. </a:t>
            </a:r>
          </a:p>
          <a:p>
            <a:endParaRPr lang="en-GB" dirty="0" smtClean="0"/>
          </a:p>
          <a:p>
            <a:r>
              <a:rPr lang="en-GB" dirty="0" smtClean="0"/>
              <a:t>Wide variation in </a:t>
            </a:r>
            <a:r>
              <a:rPr lang="en-US" dirty="0"/>
              <a:t>scope and range of entrusted responsibilities related to core functions</a:t>
            </a:r>
            <a:r>
              <a:rPr lang="en-GB" dirty="0" smtClean="0"/>
              <a:t> devolved upon I</a:t>
            </a:r>
            <a:r>
              <a:rPr lang="en-US" dirty="0" err="1" smtClean="0"/>
              <a:t>ntermediate</a:t>
            </a:r>
            <a:r>
              <a:rPr lang="en-US" dirty="0" smtClean="0"/>
              <a:t> </a:t>
            </a:r>
            <a:r>
              <a:rPr lang="en-US" dirty="0"/>
              <a:t>and District Panchayats, </a:t>
            </a:r>
            <a:r>
              <a:rPr lang="en-US" dirty="0" smtClean="0"/>
              <a:t>ranging </a:t>
            </a:r>
            <a:r>
              <a:rPr lang="en-US" dirty="0"/>
              <a:t>from these levels having a commanding sweep of functions to perform, to those where they merely were given advisory powers.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sought by FFC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398532"/>
          </a:xfrm>
          <a:effectLst/>
        </p:spPr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Descriptive information on a checklist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Consolidated numerical data for entire state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Numerical data from random sample, as selected by FFC</a:t>
            </a:r>
            <a:endParaRPr lang="en-US" sz="29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6172200"/>
            <a:ext cx="861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Consistency checks undertaken form an </a:t>
            </a:r>
            <a:r>
              <a:rPr lang="en-US" dirty="0" err="1" smtClean="0"/>
              <a:t>annexe</a:t>
            </a:r>
            <a:r>
              <a:rPr lang="en-US" dirty="0" smtClean="0"/>
              <a:t> to the study report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763000" cy="2285999"/>
          </a:xfrm>
        </p:spPr>
        <p:txBody>
          <a:bodyPr>
            <a:noAutofit/>
          </a:bodyPr>
          <a:lstStyle/>
          <a:p>
            <a:r>
              <a:rPr lang="en-US" sz="3200" dirty="0" smtClean="0"/>
              <a:t>ANALYSIS OF REVENUES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4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73" y="0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Revenue basket of RLBs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898896"/>
              </p:ext>
            </p:extLst>
          </p:nvPr>
        </p:nvGraphicFramePr>
        <p:xfrm>
          <a:off x="99361" y="1295400"/>
          <a:ext cx="8963024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676400"/>
                <a:gridCol w="1676400"/>
                <a:gridCol w="172402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Village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Own Revenues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9.6(1.6%)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(0.4%)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72.6 (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11.3%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Transfers from Centre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118.2 (19.0%)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217.4 (25.6%)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372.1 (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60.7%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Central Finance Commission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28.1 (4.5%)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22.2 (2.6%)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72.4 (8.5%)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Assigned and Devolved funds from State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96.4 (15.5%)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190.5 (22.4%)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98.7 (11.6%)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Grants in Aid from State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357.5 (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57.6%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365.6 (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43.0%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42.1 (4.7%)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Receipts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 (1.7%)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50.3 (5.9%)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14.1 (3.2%)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level; total revenues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620.3(100%)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849.7(100%)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672.0 (100%)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15000" y="643151"/>
            <a:ext cx="3429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Rs</a:t>
            </a:r>
            <a:r>
              <a:rPr lang="en-US" dirty="0" smtClean="0"/>
              <a:t>/capita (%),  2012-13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9373" y="4724400"/>
            <a:ext cx="8639827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Growth per annum during 2009-10 </a:t>
            </a:r>
            <a:r>
              <a:rPr lang="en-US" sz="2400" dirty="0">
                <a:solidFill>
                  <a:schemeClr val="bg1"/>
                </a:solidFill>
              </a:rPr>
              <a:t>to 2012-13.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Village level RLB: 4</a:t>
            </a:r>
            <a:r>
              <a:rPr lang="en-US" sz="2400" dirty="0">
                <a:solidFill>
                  <a:schemeClr val="bg1"/>
                </a:solidFill>
              </a:rPr>
              <a:t>%.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Intermediate level: 12%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District level: 9</a:t>
            </a:r>
            <a:r>
              <a:rPr lang="en-US" sz="2400" dirty="0">
                <a:solidFill>
                  <a:schemeClr val="bg1"/>
                </a:solidFill>
              </a:rPr>
              <a:t>%. </a:t>
            </a:r>
          </a:p>
        </p:txBody>
      </p:sp>
    </p:spTree>
    <p:extLst>
      <p:ext uri="{BB962C8B-B14F-4D97-AF65-F5344CB8AC3E}">
        <p14:creationId xmlns:p14="http://schemas.microsoft.com/office/powerpoint/2010/main" val="25754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73" y="152400"/>
            <a:ext cx="8763000" cy="533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Total transfers; state wise details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192449"/>
              </p:ext>
            </p:extLst>
          </p:nvPr>
        </p:nvGraphicFramePr>
        <p:xfrm>
          <a:off x="199374" y="838200"/>
          <a:ext cx="8763000" cy="571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595"/>
                <a:gridCol w="1687753"/>
                <a:gridCol w="1044550"/>
                <a:gridCol w="716813"/>
                <a:gridCol w="716813"/>
                <a:gridCol w="716813"/>
                <a:gridCol w="916610"/>
                <a:gridCol w="820217"/>
                <a:gridCol w="786918"/>
                <a:gridCol w="786918"/>
              </a:tblGrid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S.No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09-10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10-11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11-12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12-13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09-10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10-11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11-12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12-13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8125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 levels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transfers (</a:t>
                      </a:r>
                      <a:r>
                        <a:rPr lang="en-US" sz="1200" dirty="0" err="1">
                          <a:effectLst/>
                        </a:rPr>
                        <a:t>Rs</a:t>
                      </a:r>
                      <a:r>
                        <a:rPr lang="en-US" sz="1200" dirty="0">
                          <a:effectLst/>
                        </a:rPr>
                        <a:t> crore)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 capita transfers (</a:t>
                      </a:r>
                      <a:r>
                        <a:rPr lang="en-US" sz="1000" dirty="0" err="1">
                          <a:effectLst/>
                        </a:rPr>
                        <a:t>Rs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Karnataka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12281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13401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15412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17849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3323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3601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4113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4731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Gujarat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7934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10968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11408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14488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2327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3189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3288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4141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Tamil Nadu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2368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3093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4081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4855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644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1096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1296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Kerala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2258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2505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3136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3943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1208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1385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1795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2339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Uttar Pradesh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1262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1788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2172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2455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Madhya Pradesh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988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1342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1419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2434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194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Bihar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1781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2153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Rajasthan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1399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1836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Orissa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1163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1448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Maharashtra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941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1015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1132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Chhattisgarh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1101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Punjab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549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West Bengal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Uttarakhand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Sikkim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2386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3451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3163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Assam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Andhra Pradesh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Himachal Pradesh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Haryana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--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Tripura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30225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37287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45490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55503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660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6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614"/>
            <a:ext cx="8991600" cy="1204586"/>
          </a:xfrm>
        </p:spPr>
        <p:txBody>
          <a:bodyPr>
            <a:normAutofit/>
          </a:bodyPr>
          <a:lstStyle/>
          <a:p>
            <a:r>
              <a:rPr lang="en-US" dirty="0" smtClean="0"/>
              <a:t>Total transfers; salient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48615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002776"/>
              </a:buClr>
              <a:buNone/>
            </a:pPr>
            <a:r>
              <a:rPr lang="en-US" sz="4000" dirty="0" smtClean="0"/>
              <a:t>High volumes could be because of non-plan salary transfers (Karnataka, Maharashtra, Gujarat) or misclassification (Sikkim)</a:t>
            </a:r>
            <a:endParaRPr lang="en-US" dirty="0"/>
          </a:p>
          <a:p>
            <a:pPr marL="137160" indent="0">
              <a:lnSpc>
                <a:spcPct val="8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70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73" y="0"/>
            <a:ext cx="8763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Is there horizontal equity in Central fiscal transfers to RLBs?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25" y="457200"/>
            <a:ext cx="8763000" cy="617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1142</TotalTime>
  <Words>1165</Words>
  <Application>Microsoft Office PowerPoint</Application>
  <PresentationFormat>On-screen Show (4:3)</PresentationFormat>
  <Paragraphs>537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A CONTEMPORARY ANALYSIS OF FISCAL TRANSFERS TO RURAL LOCAL GOVERNMENTS in india</vt:lpstr>
      <vt:lpstr>What the study for the FFC covered</vt:lpstr>
      <vt:lpstr>Trends noticed in the entrustment of functions to Rural Local Bodies (RLBs)</vt:lpstr>
      <vt:lpstr>Information sought by FFC</vt:lpstr>
      <vt:lpstr>ANALYSIS OF REVENUES</vt:lpstr>
      <vt:lpstr>Revenue basket of RLBs</vt:lpstr>
      <vt:lpstr>Total transfers; state wise details</vt:lpstr>
      <vt:lpstr>Total transfers; salient features</vt:lpstr>
      <vt:lpstr>Is there horizontal equity in Central fiscal transfers to RLBs?</vt:lpstr>
      <vt:lpstr>Transfer of CFC grants to RLBs</vt:lpstr>
      <vt:lpstr>Own revenues of RLBs</vt:lpstr>
      <vt:lpstr>ANALYSIS OF EXPENDITURE ON CORE FUNCTIONS</vt:lpstr>
      <vt:lpstr>Issues with consistency of expenditure data</vt:lpstr>
      <vt:lpstr>Own revenues of RLBs</vt:lpstr>
      <vt:lpstr>Reasons for inconsistency in comparisons of revenues and expenditures</vt:lpstr>
      <vt:lpstr>Root cause for consistent mis-representation of fiscal data on devolution</vt:lpstr>
      <vt:lpstr>Root cause for consistent mis-representation of fiscal data on devolution</vt:lpstr>
      <vt:lpstr>Budgetary analysis study in Karnataka (PAISA for Panchayats)</vt:lpstr>
      <vt:lpstr>Budgetary analysis study in Karnataka (PAISA for Panchayats)</vt:lpstr>
      <vt:lpstr>Budgetary analysis study in Karnataka (PAISA for Panchayats) Key findings till date</vt:lpstr>
      <vt:lpstr>Knowledge products from study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Name</dc:title>
  <dc:creator>Admin</dc:creator>
  <cp:lastModifiedBy>Papia</cp:lastModifiedBy>
  <cp:revision>69</cp:revision>
  <dcterms:created xsi:type="dcterms:W3CDTF">2014-06-24T01:19:53Z</dcterms:created>
  <dcterms:modified xsi:type="dcterms:W3CDTF">2015-05-08T10:36:04Z</dcterms:modified>
</cp:coreProperties>
</file>