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6" r:id="rId4"/>
    <p:sldId id="262" r:id="rId5"/>
    <p:sldId id="263" r:id="rId6"/>
    <p:sldId id="272" r:id="rId7"/>
    <p:sldId id="265" r:id="rId8"/>
    <p:sldId id="271" r:id="rId9"/>
    <p:sldId id="27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9969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3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Macintosh%20HD:Users:Yamini:Downloads:2013-14%20component-wise%20trends%20for%20PAISA%20States%20(1)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5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30161368496281"/>
          <c:y val="2.7029481849207507E-2"/>
          <c:w val="0.81237905123253984"/>
          <c:h val="0.863211553544093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Public expenditure per student enrolled in government school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Bihar</c:v>
                </c:pt>
                <c:pt idx="1">
                  <c:v>West Bengal</c:v>
                </c:pt>
                <c:pt idx="2">
                  <c:v>Jharkhand</c:v>
                </c:pt>
                <c:pt idx="3">
                  <c:v>Punjab</c:v>
                </c:pt>
                <c:pt idx="4">
                  <c:v>Madhya Pradesh</c:v>
                </c:pt>
                <c:pt idx="5">
                  <c:v>Odisha</c:v>
                </c:pt>
                <c:pt idx="6">
                  <c:v>Uttar Pradesh</c:v>
                </c:pt>
                <c:pt idx="7">
                  <c:v>Rajasthan</c:v>
                </c:pt>
                <c:pt idx="8">
                  <c:v>Chhattisgarh</c:v>
                </c:pt>
                <c:pt idx="9">
                  <c:v>Gujarat</c:v>
                </c:pt>
                <c:pt idx="10">
                  <c:v>Karnataka</c:v>
                </c:pt>
                <c:pt idx="11">
                  <c:v>Haryana</c:v>
                </c:pt>
                <c:pt idx="12">
                  <c:v>Jammu &amp; Kashmir</c:v>
                </c:pt>
                <c:pt idx="13">
                  <c:v>Uttarakhand</c:v>
                </c:pt>
                <c:pt idx="14">
                  <c:v>Himachal Pradesh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4515</c:v>
                </c:pt>
                <c:pt idx="1">
                  <c:v>5957</c:v>
                </c:pt>
                <c:pt idx="2">
                  <c:v>6031</c:v>
                </c:pt>
                <c:pt idx="3">
                  <c:v>7577</c:v>
                </c:pt>
                <c:pt idx="4">
                  <c:v>8066</c:v>
                </c:pt>
                <c:pt idx="5">
                  <c:v>8424</c:v>
                </c:pt>
                <c:pt idx="6">
                  <c:v>9255</c:v>
                </c:pt>
                <c:pt idx="7">
                  <c:v>11576</c:v>
                </c:pt>
                <c:pt idx="8">
                  <c:v>12160</c:v>
                </c:pt>
                <c:pt idx="9">
                  <c:v>13377</c:v>
                </c:pt>
                <c:pt idx="10">
                  <c:v>15300</c:v>
                </c:pt>
                <c:pt idx="11">
                  <c:v>17817</c:v>
                </c:pt>
                <c:pt idx="12">
                  <c:v>18304</c:v>
                </c:pt>
                <c:pt idx="13">
                  <c:v>20596</c:v>
                </c:pt>
                <c:pt idx="14">
                  <c:v>27073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axId val="160162504"/>
        <c:axId val="160163680"/>
      </c:barChart>
      <c:catAx>
        <c:axId val="160162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60163680"/>
        <c:crosses val="autoZero"/>
        <c:auto val="1"/>
        <c:lblAlgn val="ctr"/>
        <c:lblOffset val="100"/>
        <c:noMultiLvlLbl val="0"/>
      </c:catAx>
      <c:valAx>
        <c:axId val="160163680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6016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688080404165551"/>
          <c:y val="0.48519190461072526"/>
          <c:w val="0.22232120747347858"/>
          <c:h val="0.1868167405650922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Garamond" panose="02020404030301010803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47899256031312"/>
          <c:y val="2.3224041495246282E-2"/>
          <c:w val="0.78255449319820525"/>
          <c:h val="0.867049372321006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 expenditure per student enrolled in private school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Uttar Pradesh</c:v>
                </c:pt>
                <c:pt idx="1">
                  <c:v>Madhya Pradesh</c:v>
                </c:pt>
                <c:pt idx="2">
                  <c:v>Bihar</c:v>
                </c:pt>
                <c:pt idx="3">
                  <c:v>Jharkhand</c:v>
                </c:pt>
                <c:pt idx="4">
                  <c:v>Rajasthan</c:v>
                </c:pt>
                <c:pt idx="5">
                  <c:v>Kerala</c:v>
                </c:pt>
                <c:pt idx="6">
                  <c:v>Andhra Pradesh</c:v>
                </c:pt>
                <c:pt idx="7">
                  <c:v>Uttaranchal</c:v>
                </c:pt>
                <c:pt idx="8">
                  <c:v>Odisha</c:v>
                </c:pt>
                <c:pt idx="9">
                  <c:v>Chhattisgarh</c:v>
                </c:pt>
                <c:pt idx="10">
                  <c:v>Maharashtra</c:v>
                </c:pt>
                <c:pt idx="11">
                  <c:v>Karnataka</c:v>
                </c:pt>
                <c:pt idx="12">
                  <c:v>Assam</c:v>
                </c:pt>
                <c:pt idx="13">
                  <c:v>Gujarat</c:v>
                </c:pt>
                <c:pt idx="14">
                  <c:v>West Bengal</c:v>
                </c:pt>
                <c:pt idx="15">
                  <c:v>Jammu &amp; Kashmir</c:v>
                </c:pt>
                <c:pt idx="16">
                  <c:v>Tamil Nadu</c:v>
                </c:pt>
                <c:pt idx="17">
                  <c:v>Haryana</c:v>
                </c:pt>
                <c:pt idx="18">
                  <c:v>Punjab</c:v>
                </c:pt>
                <c:pt idx="19">
                  <c:v>Himachal Pradesh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3106.68</c:v>
                </c:pt>
                <c:pt idx="1">
                  <c:v>3866.46</c:v>
                </c:pt>
                <c:pt idx="2">
                  <c:v>4630.26</c:v>
                </c:pt>
                <c:pt idx="3">
                  <c:v>4695.8900000000003</c:v>
                </c:pt>
                <c:pt idx="4">
                  <c:v>4871.59</c:v>
                </c:pt>
                <c:pt idx="5">
                  <c:v>5413.46</c:v>
                </c:pt>
                <c:pt idx="6">
                  <c:v>5507.44</c:v>
                </c:pt>
                <c:pt idx="7">
                  <c:v>5693.78</c:v>
                </c:pt>
                <c:pt idx="8">
                  <c:v>5761.21</c:v>
                </c:pt>
                <c:pt idx="9">
                  <c:v>5957.46</c:v>
                </c:pt>
                <c:pt idx="10">
                  <c:v>5961.03</c:v>
                </c:pt>
                <c:pt idx="11">
                  <c:v>6361.91</c:v>
                </c:pt>
                <c:pt idx="12">
                  <c:v>6552.79</c:v>
                </c:pt>
                <c:pt idx="13">
                  <c:v>6580.52</c:v>
                </c:pt>
                <c:pt idx="14">
                  <c:v>6788.98</c:v>
                </c:pt>
                <c:pt idx="15">
                  <c:v>6987.6900000000014</c:v>
                </c:pt>
                <c:pt idx="16">
                  <c:v>7518.85</c:v>
                </c:pt>
                <c:pt idx="17">
                  <c:v>8949.02</c:v>
                </c:pt>
                <c:pt idx="18">
                  <c:v>9081.77</c:v>
                </c:pt>
                <c:pt idx="19">
                  <c:v>11128.76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7"/>
        <c:overlap val="25"/>
        <c:axId val="160164072"/>
        <c:axId val="160162896"/>
      </c:barChart>
      <c:catAx>
        <c:axId val="160164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162896"/>
        <c:crosses val="autoZero"/>
        <c:auto val="1"/>
        <c:lblAlgn val="ctr"/>
        <c:lblOffset val="100"/>
        <c:noMultiLvlLbl val="0"/>
      </c:catAx>
      <c:valAx>
        <c:axId val="160162896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  <a:ea typeface="+mn-ea"/>
                <a:cs typeface="+mn-cs"/>
              </a:defRPr>
            </a:pPr>
            <a:endParaRPr lang="en-US"/>
          </a:p>
        </c:txPr>
        <c:crossAx val="160164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652814609882339"/>
          <c:y val="0.45786045419154331"/>
          <c:w val="0.21278536718223656"/>
          <c:h val="0.249427831138664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Ratio of Public to Private Expenditure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Punjab</c:v>
                </c:pt>
                <c:pt idx="1">
                  <c:v>West Bengal</c:v>
                </c:pt>
                <c:pt idx="2">
                  <c:v>Bihar</c:v>
                </c:pt>
                <c:pt idx="3">
                  <c:v>Jharkhand</c:v>
                </c:pt>
                <c:pt idx="4">
                  <c:v>Odisha</c:v>
                </c:pt>
                <c:pt idx="5">
                  <c:v>Assam</c:v>
                </c:pt>
                <c:pt idx="6">
                  <c:v>Haryana</c:v>
                </c:pt>
                <c:pt idx="7">
                  <c:v>Gujarat</c:v>
                </c:pt>
                <c:pt idx="8">
                  <c:v>Chhattisgarh</c:v>
                </c:pt>
                <c:pt idx="9">
                  <c:v>Madhya Pradesh</c:v>
                </c:pt>
                <c:pt idx="10">
                  <c:v>Rajasthan</c:v>
                </c:pt>
                <c:pt idx="11">
                  <c:v>Himachal Pradesh</c:v>
                </c:pt>
                <c:pt idx="12">
                  <c:v>Andhra Pradesh</c:v>
                </c:pt>
                <c:pt idx="13">
                  <c:v>Jammu &amp; Kashmir</c:v>
                </c:pt>
                <c:pt idx="14">
                  <c:v>Uttar Pradesh</c:v>
                </c:pt>
                <c:pt idx="15">
                  <c:v>Uttarakhand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0.83000000000000007</c:v>
                </c:pt>
                <c:pt idx="1">
                  <c:v>0.88</c:v>
                </c:pt>
                <c:pt idx="2">
                  <c:v>0.98</c:v>
                </c:pt>
                <c:pt idx="3">
                  <c:v>1.28</c:v>
                </c:pt>
                <c:pt idx="4">
                  <c:v>1.46</c:v>
                </c:pt>
                <c:pt idx="5">
                  <c:v>1.6600000000000001</c:v>
                </c:pt>
                <c:pt idx="6">
                  <c:v>1.9900000000000002</c:v>
                </c:pt>
                <c:pt idx="7">
                  <c:v>2.0299999999999998</c:v>
                </c:pt>
                <c:pt idx="8">
                  <c:v>2.04</c:v>
                </c:pt>
                <c:pt idx="9">
                  <c:v>2.09</c:v>
                </c:pt>
                <c:pt idx="10">
                  <c:v>2.38</c:v>
                </c:pt>
                <c:pt idx="11">
                  <c:v>2.4299999999999997</c:v>
                </c:pt>
                <c:pt idx="12">
                  <c:v>2.52</c:v>
                </c:pt>
                <c:pt idx="13">
                  <c:v>2.62</c:v>
                </c:pt>
                <c:pt idx="14">
                  <c:v>2.98</c:v>
                </c:pt>
                <c:pt idx="15">
                  <c:v>3.62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98269016"/>
        <c:axId val="98270976"/>
      </c:barChart>
      <c:catAx>
        <c:axId val="98269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  <a:ea typeface="+mn-ea"/>
                <a:cs typeface="+mn-cs"/>
              </a:defRPr>
            </a:pPr>
            <a:endParaRPr lang="en-US"/>
          </a:p>
        </c:txPr>
        <c:crossAx val="98270976"/>
        <c:crosses val="autoZero"/>
        <c:auto val="1"/>
        <c:lblAlgn val="ctr"/>
        <c:lblOffset val="100"/>
        <c:noMultiLvlLbl val="0"/>
      </c:catAx>
      <c:valAx>
        <c:axId val="9827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  <a:ea typeface="+mn-ea"/>
                <a:cs typeface="+mn-cs"/>
              </a:defRPr>
            </a:pPr>
            <a:endParaRPr lang="en-US"/>
          </a:p>
        </c:txPr>
        <c:crossAx val="9826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IN" dirty="0" smtClean="0">
                <a:latin typeface="Garamond" pitchFamily="18" charset="0"/>
              </a:rPr>
              <a:t>80% of budget goes</a:t>
            </a:r>
            <a:r>
              <a:rPr lang="en-IN" baseline="0" dirty="0" smtClean="0">
                <a:latin typeface="Garamond" pitchFamily="18" charset="0"/>
              </a:rPr>
              <a:t> to ‘Teachers’*</a:t>
            </a:r>
            <a:endParaRPr lang="en-IN" dirty="0">
              <a:latin typeface="Garamond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Sheet1!$M$35:$M$38</c:f>
              <c:strCache>
                <c:ptCount val="4"/>
                <c:pt idx="0">
                  <c:v>Teachers</c:v>
                </c:pt>
                <c:pt idx="1">
                  <c:v>School</c:v>
                </c:pt>
                <c:pt idx="2">
                  <c:v>Children</c:v>
                </c:pt>
                <c:pt idx="3">
                  <c:v>Management</c:v>
                </c:pt>
              </c:strCache>
            </c:strRef>
          </c:cat>
          <c:val>
            <c:numRef>
              <c:f>Sheet1!$N$35:$N$38</c:f>
              <c:numCache>
                <c:formatCode>0%</c:formatCode>
                <c:ptCount val="4"/>
                <c:pt idx="0">
                  <c:v>0.84835217145487962</c:v>
                </c:pt>
                <c:pt idx="1">
                  <c:v>5.120507800901053E-2</c:v>
                </c:pt>
                <c:pt idx="2">
                  <c:v>5.1906708747737333E-2</c:v>
                </c:pt>
                <c:pt idx="3">
                  <c:v>4.0921653383972446E-2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lang="en-US">
              <a:latin typeface="Garamond" pitchFamily="18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400">
          <a:latin typeface="Gill Sans MT" panose="020B0502020104020203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IN" sz="1680" b="1" i="0" u="none" strike="noStrike" kern="1200" baseline="0" dirty="0">
                <a:solidFill>
                  <a:prstClr val="black"/>
                </a:solidFill>
                <a:latin typeface="Garamond" pitchFamily="18" charset="0"/>
                <a:ea typeface="+mn-ea"/>
                <a:cs typeface="+mn-cs"/>
              </a:defRPr>
            </a:pPr>
            <a:r>
              <a:rPr lang="en-IN" sz="1680" b="1" i="0" u="none" strike="noStrike" kern="1200" baseline="0" dirty="0">
                <a:solidFill>
                  <a:prstClr val="black"/>
                </a:solidFill>
                <a:latin typeface="Garamond" pitchFamily="18" charset="0"/>
                <a:ea typeface="+mn-ea"/>
                <a:cs typeface="+mn-cs"/>
              </a:rPr>
              <a:t>Proportion of budget on teacher salaries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249015748031498"/>
          <c:y val="0.11081364829396324"/>
          <c:w val="0.86156644629326984"/>
          <c:h val="0.71346977461150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Proportion of budget on teacher Salaries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Andhra Pradesh</c:v>
                </c:pt>
                <c:pt idx="1">
                  <c:v>Bihar</c:v>
                </c:pt>
                <c:pt idx="2">
                  <c:v>Himachal Pradesh</c:v>
                </c:pt>
                <c:pt idx="3">
                  <c:v>Madhya Pradesh</c:v>
                </c:pt>
                <c:pt idx="4">
                  <c:v>Maharashtra</c:v>
                </c:pt>
                <c:pt idx="5">
                  <c:v>Rajasthan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0.66000000000000059</c:v>
                </c:pt>
                <c:pt idx="1">
                  <c:v>0.59</c:v>
                </c:pt>
                <c:pt idx="2">
                  <c:v>0.8</c:v>
                </c:pt>
                <c:pt idx="3">
                  <c:v>0.63000000000000045</c:v>
                </c:pt>
                <c:pt idx="4">
                  <c:v>0.66000000000000059</c:v>
                </c:pt>
                <c:pt idx="5">
                  <c:v>0.87000000000000044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504040"/>
        <c:axId val="162505216"/>
      </c:barChart>
      <c:catAx>
        <c:axId val="162504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  <a:ea typeface="+mn-ea"/>
                <a:cs typeface="+mn-cs"/>
              </a:defRPr>
            </a:pPr>
            <a:endParaRPr lang="en-US"/>
          </a:p>
        </c:txPr>
        <c:crossAx val="162505216"/>
        <c:crosses val="autoZero"/>
        <c:auto val="1"/>
        <c:lblAlgn val="ctr"/>
        <c:lblOffset val="100"/>
        <c:noMultiLvlLbl val="0"/>
      </c:catAx>
      <c:valAx>
        <c:axId val="16250521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  <a:ea typeface="+mn-ea"/>
                <a:cs typeface="+mn-cs"/>
              </a:defRPr>
            </a:pPr>
            <a:endParaRPr lang="en-US"/>
          </a:p>
        </c:txPr>
        <c:crossAx val="162504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Gill Sans MT" panose="020B0502020104020203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Sheet4!$I$26</c:f>
              <c:strCache>
                <c:ptCount val="1"/>
                <c:pt idx="0">
                  <c:v>State Budget (including MDM)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Sheet4!$G$27:$H$36</c:f>
              <c:multiLvlStrCache>
                <c:ptCount val="10"/>
                <c:lvl>
                  <c:pt idx="0">
                    <c:v>2010-11</c:v>
                  </c:pt>
                  <c:pt idx="1">
                    <c:v>2012-13</c:v>
                  </c:pt>
                  <c:pt idx="2">
                    <c:v>2010-11</c:v>
                  </c:pt>
                  <c:pt idx="3">
                    <c:v>2012-13</c:v>
                  </c:pt>
                  <c:pt idx="4">
                    <c:v>2010-11</c:v>
                  </c:pt>
                  <c:pt idx="5">
                    <c:v>2012-13</c:v>
                  </c:pt>
                  <c:pt idx="6">
                    <c:v>2010-11</c:v>
                  </c:pt>
                  <c:pt idx="7">
                    <c:v>2012-13</c:v>
                  </c:pt>
                  <c:pt idx="8">
                    <c:v>2010-11</c:v>
                  </c:pt>
                  <c:pt idx="9">
                    <c:v>2012-13</c:v>
                  </c:pt>
                </c:lvl>
                <c:lvl>
                  <c:pt idx="0">
                    <c:v>Bihar</c:v>
                  </c:pt>
                  <c:pt idx="2">
                    <c:v>Rajasthan</c:v>
                  </c:pt>
                  <c:pt idx="4">
                    <c:v>Madha Pradesh</c:v>
                  </c:pt>
                  <c:pt idx="6">
                    <c:v>Himachal Pradesh</c:v>
                  </c:pt>
                  <c:pt idx="8">
                    <c:v>Maharashtra</c:v>
                  </c:pt>
                </c:lvl>
              </c:multiLvlStrCache>
            </c:multiLvlStrRef>
          </c:cat>
          <c:val>
            <c:numRef>
              <c:f>Sheet4!$I$27:$I$36</c:f>
              <c:numCache>
                <c:formatCode>0%</c:formatCode>
                <c:ptCount val="10"/>
                <c:pt idx="0">
                  <c:v>0.44</c:v>
                </c:pt>
                <c:pt idx="1">
                  <c:v>0.4</c:v>
                </c:pt>
                <c:pt idx="2">
                  <c:v>0.62000000000000033</c:v>
                </c:pt>
                <c:pt idx="3">
                  <c:v>0.61000000000000032</c:v>
                </c:pt>
                <c:pt idx="4">
                  <c:v>0.47000000000000008</c:v>
                </c:pt>
                <c:pt idx="5">
                  <c:v>0.59</c:v>
                </c:pt>
                <c:pt idx="6">
                  <c:v>0.86000000000000032</c:v>
                </c:pt>
                <c:pt idx="7">
                  <c:v>0.85000000000000031</c:v>
                </c:pt>
                <c:pt idx="8">
                  <c:v>0.85000000000000031</c:v>
                </c:pt>
                <c:pt idx="9">
                  <c:v>0.8400000000000003</c:v>
                </c:pt>
              </c:numCache>
            </c:numRef>
          </c:val>
        </c:ser>
        <c:ser>
          <c:idx val="1"/>
          <c:order val="1"/>
          <c:tx>
            <c:strRef>
              <c:f>Sheet4!$J$26</c:f>
              <c:strCache>
                <c:ptCount val="1"/>
                <c:pt idx="0">
                  <c:v>SSA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baseline="0">
                    <a:solidFill>
                      <a:schemeClr val="bg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Sheet4!$G$27:$H$36</c:f>
              <c:multiLvlStrCache>
                <c:ptCount val="10"/>
                <c:lvl>
                  <c:pt idx="0">
                    <c:v>2010-11</c:v>
                  </c:pt>
                  <c:pt idx="1">
                    <c:v>2012-13</c:v>
                  </c:pt>
                  <c:pt idx="2">
                    <c:v>2010-11</c:v>
                  </c:pt>
                  <c:pt idx="3">
                    <c:v>2012-13</c:v>
                  </c:pt>
                  <c:pt idx="4">
                    <c:v>2010-11</c:v>
                  </c:pt>
                  <c:pt idx="5">
                    <c:v>2012-13</c:v>
                  </c:pt>
                  <c:pt idx="6">
                    <c:v>2010-11</c:v>
                  </c:pt>
                  <c:pt idx="7">
                    <c:v>2012-13</c:v>
                  </c:pt>
                  <c:pt idx="8">
                    <c:v>2010-11</c:v>
                  </c:pt>
                  <c:pt idx="9">
                    <c:v>2012-13</c:v>
                  </c:pt>
                </c:lvl>
                <c:lvl>
                  <c:pt idx="0">
                    <c:v>Bihar</c:v>
                  </c:pt>
                  <c:pt idx="2">
                    <c:v>Rajasthan</c:v>
                  </c:pt>
                  <c:pt idx="4">
                    <c:v>Madha Pradesh</c:v>
                  </c:pt>
                  <c:pt idx="6">
                    <c:v>Himachal Pradesh</c:v>
                  </c:pt>
                  <c:pt idx="8">
                    <c:v>Maharashtra</c:v>
                  </c:pt>
                </c:lvl>
              </c:multiLvlStrCache>
            </c:multiLvlStrRef>
          </c:cat>
          <c:val>
            <c:numRef>
              <c:f>Sheet4!$J$27:$J$36</c:f>
              <c:numCache>
                <c:formatCode>0%</c:formatCode>
                <c:ptCount val="10"/>
                <c:pt idx="0">
                  <c:v>0.56000000000000005</c:v>
                </c:pt>
                <c:pt idx="1">
                  <c:v>0.60000000000000031</c:v>
                </c:pt>
                <c:pt idx="2">
                  <c:v>0.38000000000000017</c:v>
                </c:pt>
                <c:pt idx="3">
                  <c:v>0.39000000000000018</c:v>
                </c:pt>
                <c:pt idx="4">
                  <c:v>0.53</c:v>
                </c:pt>
                <c:pt idx="5">
                  <c:v>0.41000000000000014</c:v>
                </c:pt>
                <c:pt idx="6">
                  <c:v>0.14000000000000001</c:v>
                </c:pt>
                <c:pt idx="7">
                  <c:v>0.15000000000000008</c:v>
                </c:pt>
                <c:pt idx="8">
                  <c:v>0.15000000000000008</c:v>
                </c:pt>
                <c:pt idx="9">
                  <c:v>0.16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2508352"/>
        <c:axId val="162506784"/>
      </c:barChart>
      <c:catAx>
        <c:axId val="16250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62506784"/>
        <c:crosses val="autoZero"/>
        <c:auto val="1"/>
        <c:lblAlgn val="ctr"/>
        <c:lblOffset val="100"/>
        <c:noMultiLvlLbl val="0"/>
      </c:catAx>
      <c:valAx>
        <c:axId val="1625067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16250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Garamond" panose="02020404030301010803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261820085379354E-2"/>
          <c:y val="1.1541776027996501E-2"/>
          <c:w val="0.89561252724103069"/>
          <c:h val="0.84156736657917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 1-5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2"/>
                <c:pt idx="2">
                  <c:v>Kerala</c:v>
                </c:pt>
                <c:pt idx="3">
                  <c:v>Maharashtra</c:v>
                </c:pt>
                <c:pt idx="4">
                  <c:v>Tamil Nadu</c:v>
                </c:pt>
                <c:pt idx="5">
                  <c:v>Karnataka</c:v>
                </c:pt>
                <c:pt idx="6">
                  <c:v>All India (incl. North East States, UTs as well)</c:v>
                </c:pt>
                <c:pt idx="7">
                  <c:v>Jharkhand</c:v>
                </c:pt>
                <c:pt idx="8">
                  <c:v>Andhra Pradesh</c:v>
                </c:pt>
                <c:pt idx="9">
                  <c:v>Uttar Pradesh</c:v>
                </c:pt>
                <c:pt idx="10">
                  <c:v>Punjab</c:v>
                </c:pt>
                <c:pt idx="11">
                  <c:v>Haryana</c:v>
                </c:pt>
                <c:pt idx="12">
                  <c:v>Gujarat</c:v>
                </c:pt>
                <c:pt idx="13">
                  <c:v>Chhattisgarh</c:v>
                </c:pt>
                <c:pt idx="14">
                  <c:v>Madhya Pradesh</c:v>
                </c:pt>
                <c:pt idx="15">
                  <c:v>Odisha</c:v>
                </c:pt>
                <c:pt idx="16">
                  <c:v>Uttaranchal</c:v>
                </c:pt>
                <c:pt idx="17">
                  <c:v>West Bengal</c:v>
                </c:pt>
                <c:pt idx="18">
                  <c:v>Rajasthan</c:v>
                </c:pt>
                <c:pt idx="19">
                  <c:v>Himachal Pradesh</c:v>
                </c:pt>
                <c:pt idx="20">
                  <c:v>Assam</c:v>
                </c:pt>
                <c:pt idx="21">
                  <c:v>Bihar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2">
                  <c:v>47.77</c:v>
                </c:pt>
                <c:pt idx="3">
                  <c:v>25.459999999999987</c:v>
                </c:pt>
                <c:pt idx="4">
                  <c:v>19.829999999999988</c:v>
                </c:pt>
                <c:pt idx="5">
                  <c:v>8.56</c:v>
                </c:pt>
                <c:pt idx="6">
                  <c:v>5.6099999999999985</c:v>
                </c:pt>
                <c:pt idx="7">
                  <c:v>4.22</c:v>
                </c:pt>
                <c:pt idx="8">
                  <c:v>3.79</c:v>
                </c:pt>
                <c:pt idx="9">
                  <c:v>3.52</c:v>
                </c:pt>
                <c:pt idx="10">
                  <c:v>2.7800000000000002</c:v>
                </c:pt>
                <c:pt idx="11">
                  <c:v>1.71</c:v>
                </c:pt>
                <c:pt idx="12">
                  <c:v>1.6</c:v>
                </c:pt>
                <c:pt idx="13">
                  <c:v>1.51</c:v>
                </c:pt>
                <c:pt idx="14">
                  <c:v>1.44</c:v>
                </c:pt>
                <c:pt idx="15">
                  <c:v>0.91</c:v>
                </c:pt>
                <c:pt idx="16">
                  <c:v>0.69000000000000039</c:v>
                </c:pt>
                <c:pt idx="17">
                  <c:v>0.52</c:v>
                </c:pt>
                <c:pt idx="18">
                  <c:v>0.42000000000000021</c:v>
                </c:pt>
                <c:pt idx="19">
                  <c:v>0.36000000000000021</c:v>
                </c:pt>
                <c:pt idx="20">
                  <c:v>7.0000000000000021E-2</c:v>
                </c:pt>
                <c:pt idx="21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Class6-8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2"/>
                <c:pt idx="2">
                  <c:v>Kerala</c:v>
                </c:pt>
                <c:pt idx="3">
                  <c:v>Maharashtra</c:v>
                </c:pt>
                <c:pt idx="4">
                  <c:v>Tamil Nadu</c:v>
                </c:pt>
                <c:pt idx="5">
                  <c:v>Karnataka</c:v>
                </c:pt>
                <c:pt idx="6">
                  <c:v>All India (incl. North East States, UTs as well)</c:v>
                </c:pt>
                <c:pt idx="7">
                  <c:v>Jharkhand</c:v>
                </c:pt>
                <c:pt idx="8">
                  <c:v>Andhra Pradesh</c:v>
                </c:pt>
                <c:pt idx="9">
                  <c:v>Uttar Pradesh</c:v>
                </c:pt>
                <c:pt idx="10">
                  <c:v>Punjab</c:v>
                </c:pt>
                <c:pt idx="11">
                  <c:v>Haryana</c:v>
                </c:pt>
                <c:pt idx="12">
                  <c:v>Gujarat</c:v>
                </c:pt>
                <c:pt idx="13">
                  <c:v>Chhattisgarh</c:v>
                </c:pt>
                <c:pt idx="14">
                  <c:v>Madhya Pradesh</c:v>
                </c:pt>
                <c:pt idx="15">
                  <c:v>Odisha</c:v>
                </c:pt>
                <c:pt idx="16">
                  <c:v>Uttaranchal</c:v>
                </c:pt>
                <c:pt idx="17">
                  <c:v>West Bengal</c:v>
                </c:pt>
                <c:pt idx="18">
                  <c:v>Rajasthan</c:v>
                </c:pt>
                <c:pt idx="19">
                  <c:v>Himachal Pradesh</c:v>
                </c:pt>
                <c:pt idx="20">
                  <c:v>Assam</c:v>
                </c:pt>
                <c:pt idx="21">
                  <c:v>Bihar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2">
                  <c:v>55.89</c:v>
                </c:pt>
                <c:pt idx="3">
                  <c:v>60.13</c:v>
                </c:pt>
                <c:pt idx="4">
                  <c:v>28.04</c:v>
                </c:pt>
                <c:pt idx="5">
                  <c:v>16.059999999999999</c:v>
                </c:pt>
                <c:pt idx="6">
                  <c:v>14.27</c:v>
                </c:pt>
                <c:pt idx="7">
                  <c:v>5.7</c:v>
                </c:pt>
                <c:pt idx="8">
                  <c:v>4.37</c:v>
                </c:pt>
                <c:pt idx="9">
                  <c:v>13.4</c:v>
                </c:pt>
                <c:pt idx="10">
                  <c:v>5.07</c:v>
                </c:pt>
                <c:pt idx="11">
                  <c:v>2.84</c:v>
                </c:pt>
                <c:pt idx="12">
                  <c:v>3.06</c:v>
                </c:pt>
                <c:pt idx="13">
                  <c:v>1.57</c:v>
                </c:pt>
                <c:pt idx="14">
                  <c:v>1.07</c:v>
                </c:pt>
                <c:pt idx="15">
                  <c:v>11.62</c:v>
                </c:pt>
                <c:pt idx="16">
                  <c:v>12.38</c:v>
                </c:pt>
                <c:pt idx="17">
                  <c:v>0.38000000000000023</c:v>
                </c:pt>
                <c:pt idx="18">
                  <c:v>0.51</c:v>
                </c:pt>
                <c:pt idx="19">
                  <c:v>0.72000000000000042</c:v>
                </c:pt>
                <c:pt idx="20">
                  <c:v>30.419999999999987</c:v>
                </c:pt>
                <c:pt idx="21">
                  <c:v>0.15000000000000011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-60"/>
        <c:axId val="162504432"/>
        <c:axId val="162502472"/>
      </c:barChart>
      <c:catAx>
        <c:axId val="16250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02472"/>
        <c:crosses val="autoZero"/>
        <c:auto val="1"/>
        <c:lblAlgn val="ctr"/>
        <c:lblOffset val="100"/>
        <c:noMultiLvlLbl val="0"/>
      </c:catAx>
      <c:valAx>
        <c:axId val="162502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0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0.03425</cdr:x>
      <cdr:y>0.95788</cdr:y>
    </cdr:from>
    <cdr:to>
      <cdr:x>0.67207</cdr:x>
      <cdr:y>0.99012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0610" y="4795295"/>
          <a:ext cx="3736302" cy="161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N" sz="1100" dirty="0"/>
        </a:p>
      </cdr:txBody>
    </cdr:sp>
  </cdr:relSizeAnchor>
  <cdr:relSizeAnchor xmlns:cdr="http://schemas.openxmlformats.org/drawingml/2006/chartDrawing">
    <cdr:from>
      <cdr:x>0.01325</cdr:x>
      <cdr:y>0.90566</cdr:y>
    </cdr:from>
    <cdr:to>
      <cdr:x>0.99574</cdr:x>
      <cdr:y>0.99549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606" y="4647379"/>
          <a:ext cx="5755341" cy="46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N" sz="1100" dirty="0" smtClean="0">
              <a:latin typeface="Garamond" pitchFamily="18" charset="0"/>
            </a:rPr>
            <a:t>2013-14: Average of 6 PAISA States. Note: Teachers includes teacher salaries, training, teaching learning materials</a:t>
          </a:r>
          <a:endParaRPr lang="en-IN" sz="1100" dirty="0">
            <a:latin typeface="Garamond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0.7008</cdr:x>
      <cdr:y>0.90816</cdr:y>
    </cdr:from>
    <cdr:to>
      <cdr:x>0.93144</cdr:x>
      <cdr:y>0.98045</cdr:y>
    </cdr:to>
    <cdr:sp macro="" textlink="">
      <cdr:nvSpPr>
        <cdr:cNvPr id="2" name="Right Brace 1"/>
        <cdr:cNvSpPr/>
      </cdr:nvSpPr>
      <cdr:spPr>
        <a:xfrm xmlns:a="http://schemas.openxmlformats.org/drawingml/2006/main" rot="16200000" flipH="1">
          <a:off x="9112781" y="3233681"/>
          <a:ext cx="348003" cy="2624474"/>
        </a:xfrm>
        <a:prstGeom xmlns:a="http://schemas.openxmlformats.org/drawingml/2006/main" prst="rightBrace">
          <a:avLst/>
        </a:prstGeom>
        <a:ln xmlns:a="http://schemas.openxmlformats.org/drawingml/2006/main" w="19050">
          <a:solidFill>
            <a:srgbClr val="00808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0.10208</cdr:x>
      <cdr:y>0.03208</cdr:y>
    </cdr:from>
    <cdr:to>
      <cdr:x>0.30781</cdr:x>
      <cdr:y>0.7057</cdr:y>
    </cdr:to>
    <cdr:sp macro="" textlink="">
      <cdr:nvSpPr>
        <cdr:cNvPr id="2" name="Oval 1"/>
        <cdr:cNvSpPr/>
      </cdr:nvSpPr>
      <cdr:spPr>
        <a:xfrm xmlns:a="http://schemas.openxmlformats.org/drawingml/2006/main">
          <a:off x="1157532" y="152400"/>
          <a:ext cx="2332892" cy="3200400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AC4E5-7045-43B5-A58F-91D74D55725F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0810-EAD4-4C67-BCA8-8B8AD7BE0F5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626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73F0C-B5B5-4609-BD82-175A098D209D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EDBB1-A7A9-47B3-BB23-59860BEF58F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832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EDBB1-A7A9-47B3-BB23-59860BEF58F6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037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In</a:t>
            </a:r>
            <a:r>
              <a:rPr lang="en-IN" baseline="0" dirty="0" smtClean="0"/>
              <a:t> the absence of knowing components of exp – many unanswered questions...</a:t>
            </a:r>
          </a:p>
          <a:p>
            <a:r>
              <a:rPr lang="en-IN" dirty="0" err="1" smtClean="0"/>
              <a:t>Dont</a:t>
            </a:r>
            <a:r>
              <a:rPr lang="en-IN" baseline="0" dirty="0" smtClean="0"/>
              <a:t> take space on Methodology – the detailed document is available</a:t>
            </a:r>
          </a:p>
          <a:p>
            <a:r>
              <a:rPr lang="en-IN" baseline="0" dirty="0" smtClean="0"/>
              <a:t>Analytical questions does this lead one too?</a:t>
            </a:r>
          </a:p>
          <a:p>
            <a:r>
              <a:rPr lang="en-IN" baseline="0" dirty="0" smtClean="0"/>
              <a:t>What does this mean?- leading into Rules </a:t>
            </a:r>
            <a:r>
              <a:rPr lang="en-IN" baseline="0" dirty="0" err="1" smtClean="0"/>
              <a:t>vs</a:t>
            </a:r>
            <a:r>
              <a:rPr lang="en-IN" baseline="0" dirty="0" smtClean="0"/>
              <a:t> Responsiveness</a:t>
            </a:r>
          </a:p>
          <a:p>
            <a:r>
              <a:rPr lang="en-IN" dirty="0" smtClean="0"/>
              <a:t>How much money comes</a:t>
            </a:r>
            <a:r>
              <a:rPr lang="en-IN" baseline="0" dirty="0" smtClean="0"/>
              <a:t> from centre how much comes from states – purse strings...this is the first step in trying to understand that.. Next </a:t>
            </a:r>
            <a:r>
              <a:rPr lang="en-IN" baseline="0" dirty="0" err="1" smtClean="0"/>
              <a:t>ppt</a:t>
            </a:r>
            <a:r>
              <a:rPr lang="en-IN" baseline="0" dirty="0" smtClean="0"/>
              <a:t> will go into it in more detail...</a:t>
            </a:r>
          </a:p>
          <a:p>
            <a:r>
              <a:rPr lang="en-IN" baseline="0" dirty="0" smtClean="0"/>
              <a:t>Starting point of PAISA District survey... </a:t>
            </a:r>
          </a:p>
          <a:p>
            <a:r>
              <a:rPr lang="en-IN" baseline="0" dirty="0" smtClean="0"/>
              <a:t>Total Time: 10 minutes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EDBB1-A7A9-47B3-BB23-59860BEF58F6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225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of state-wise public exp. on EE per student (excl. TN, MH, KE, KA AS) – tremendous</a:t>
            </a:r>
            <a:r>
              <a:rPr lang="en-US" baseline="0" dirty="0" smtClean="0"/>
              <a:t> inter-state variation –next slide -&gt;private expenditure per student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EDBB1-A7A9-47B3-BB23-59860BEF58F6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1208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we show here? –% students in private schools and private</a:t>
            </a:r>
            <a:r>
              <a:rPr lang="en-US" baseline="0" dirty="0" smtClean="0"/>
              <a:t> exp. on those who go to private schools what does this indicate?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EDBB1-A7A9-47B3-BB23-59860BEF58F6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817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Ratio of public to private exp? an</a:t>
            </a:r>
            <a:r>
              <a:rPr lang="en-US" baseline="0" dirty="0" smtClean="0"/>
              <a:t> important finding : - government is spending more per student as compared to the private exp. implications?  With the exception of Punjab, WB, Bihar, Jharkhand and </a:t>
            </a:r>
            <a:r>
              <a:rPr lang="en-US" baseline="0" dirty="0" err="1" smtClean="0"/>
              <a:t>Odisha</a:t>
            </a:r>
            <a:r>
              <a:rPr lang="en-US" baseline="0" dirty="0" smtClean="0"/>
              <a:t> – what drives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 exp - The next slide can be : (a) what drives it? share of teacher / teacher salary in overall budget (preferably, exp);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EDBB1-A7A9-47B3-BB23-59860BEF58F6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6842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how is public</a:t>
            </a:r>
            <a:r>
              <a:rPr lang="en-US" baseline="0" dirty="0" smtClean="0">
                <a:ea typeface="ＭＳ Ｐゴシック" pitchFamily="34" charset="-128"/>
              </a:rPr>
              <a:t> expenditure being spent? Most of money tied to teacher salaries – 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53E100-39EF-4709-B0EE-F9FE76607AA4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571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GoI</a:t>
            </a:r>
            <a:r>
              <a:rPr lang="en-US" dirty="0" smtClean="0"/>
              <a:t> through SSA has become an important player</a:t>
            </a:r>
            <a:r>
              <a:rPr lang="en-US" baseline="0" dirty="0" smtClean="0"/>
              <a:t> – even more so for the poorer states – further state funds are mostly tied up in teacher salaries. The above shows budgets. Can we show expenditure? Are the trends more prominent in expenditure?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A22FE-7A99-4C8F-9075-36CA0F8E976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53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</a:t>
            </a:r>
            <a:r>
              <a:rPr lang="en-US" dirty="0" err="1" smtClean="0"/>
              <a:t>ther</a:t>
            </a:r>
            <a:r>
              <a:rPr lang="en-US" baseline="0" dirty="0" smtClean="0"/>
              <a:t> per capita income, lower the exp. on EE as a % of state GDP – what does that mean? Can this offer any idea of what would happen due to 14</a:t>
            </a:r>
            <a:r>
              <a:rPr lang="en-US" baseline="30000" dirty="0" smtClean="0"/>
              <a:t>th</a:t>
            </a:r>
            <a:r>
              <a:rPr lang="en-US" baseline="0" dirty="0" smtClean="0"/>
              <a:t> FC </a:t>
            </a:r>
            <a:r>
              <a:rPr lang="en-US" baseline="0" dirty="0" err="1" smtClean="0"/>
              <a:t>reco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Mwhere</a:t>
            </a:r>
            <a:r>
              <a:rPr lang="en-US" baseline="0" dirty="0" smtClean="0"/>
              <a:t> do we put this slide?</a:t>
            </a:r>
          </a:p>
          <a:p>
            <a:r>
              <a:rPr lang="en-US" baseline="0" dirty="0" smtClean="0"/>
              <a:t>In the next presentation, we will see how this breaks down in practice…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EDBB1-A7A9-47B3-BB23-59860BEF58F6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515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EDBB1-A7A9-47B3-BB23-59860BEF58F6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128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6881-4818-4A04-85F9-38ED8F039E56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4F06AF-4E26-479F-ACEB-E54A685B06E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8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 b="1">
                <a:latin typeface="Garamond" pitchFamily="18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6881-4818-4A04-85F9-38ED8F039E56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06AF-4E26-479F-ACEB-E54A685B06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455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1F4F06AF-4E26-479F-ACEB-E54A685B06E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6881-4818-4A04-85F9-38ED8F039E56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3132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 b="1">
                <a:solidFill>
                  <a:schemeClr val="accent3">
                    <a:shade val="75000"/>
                  </a:schemeClr>
                </a:solidFill>
                <a:latin typeface="Garamond" pitchFamily="18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6881-4818-4A04-85F9-38ED8F039E56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1F4F06AF-4E26-479F-ACEB-E54A685B06E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  <a:lvl2pPr>
              <a:defRPr>
                <a:latin typeface="Garamond" pitchFamily="18" charset="0"/>
              </a:defRPr>
            </a:lvl2pPr>
            <a:lvl3pPr>
              <a:defRPr>
                <a:latin typeface="Garamond" pitchFamily="18" charset="0"/>
              </a:defRPr>
            </a:lvl3pPr>
            <a:lvl4pPr>
              <a:defRPr>
                <a:latin typeface="Garamond" pitchFamily="18" charset="0"/>
              </a:defRPr>
            </a:lvl4pPr>
            <a:lvl5pPr>
              <a:defRPr>
                <a:latin typeface="Garamond" pitchFamily="18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87113" y="5538788"/>
            <a:ext cx="7524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32171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6881-4818-4A04-85F9-38ED8F039E56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4F06AF-4E26-479F-ACEB-E54A685B06E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>
            <a:normAutofit/>
          </a:bodyPr>
          <a:lstStyle>
            <a:lvl1pPr algn="ctr">
              <a:buNone/>
              <a:defRPr sz="4400" b="1" cap="none" baseline="0">
                <a:solidFill>
                  <a:srgbClr val="FFFFFF"/>
                </a:solidFill>
                <a:latin typeface="Garamond" pitchFamily="18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215688" y="5567363"/>
            <a:ext cx="7524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44025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>
            <a:noAutofit/>
          </a:bodyPr>
          <a:lstStyle>
            <a:lvl1pPr>
              <a:defRPr sz="4400" b="1">
                <a:latin typeface="Garamond" pitchFamily="18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CFB06881-4818-4A04-85F9-38ED8F039E56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06AF-4E26-479F-ACEB-E54A685B06E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>
                <a:latin typeface="Garamond" pitchFamily="18" charset="0"/>
              </a:defRPr>
            </a:lvl1pPr>
            <a:lvl2pPr>
              <a:defRPr>
                <a:latin typeface="Garamond" pitchFamily="18" charset="0"/>
              </a:defRPr>
            </a:lvl2pPr>
            <a:lvl3pPr>
              <a:defRPr>
                <a:latin typeface="Garamond" pitchFamily="18" charset="0"/>
              </a:defRPr>
            </a:lvl3pPr>
            <a:lvl4pPr>
              <a:defRPr>
                <a:latin typeface="Garamond" pitchFamily="18" charset="0"/>
              </a:defRPr>
            </a:lvl4pPr>
            <a:lvl5pPr>
              <a:defRPr>
                <a:latin typeface="Garamond" pitchFamily="18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96638" y="5548313"/>
            <a:ext cx="7524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0579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800" b="1" dirty="0" smtClean="0">
                <a:solidFill>
                  <a:srgbClr val="FFFFFF"/>
                </a:solidFill>
                <a:latin typeface="Garamond" pitchFamily="18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800" b="1">
                <a:latin typeface="Garamond" pitchFamily="18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6881-4818-4A04-85F9-38ED8F039E56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1F4F06AF-4E26-479F-ACEB-E54A685B06E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>
            <a:noAutofit/>
          </a:bodyPr>
          <a:lstStyle>
            <a:lvl1pPr>
              <a:defRPr sz="4400" b="1">
                <a:latin typeface="Garamond" pitchFamily="18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96638" y="5548313"/>
            <a:ext cx="7524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70825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 b="1">
                <a:latin typeface="Garamond" pitchFamily="18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6881-4818-4A04-85F9-38ED8F039E56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1F4F06AF-4E26-479F-ACEB-E54A685B06E5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1196638" y="5538788"/>
            <a:ext cx="7524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63837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6881-4818-4A04-85F9-38ED8F039E56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4F06AF-4E26-479F-ACEB-E54A685B06E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2608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400" b="1">
                <a:solidFill>
                  <a:srgbClr val="FFFFFF"/>
                </a:solidFill>
                <a:latin typeface="Garamond" pitchFamily="18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>
            <a:normAutofit/>
          </a:bodyPr>
          <a:lstStyle>
            <a:lvl1pPr marL="0" indent="0">
              <a:spcAft>
                <a:spcPts val="1000"/>
              </a:spcAft>
              <a:buNone/>
              <a:defRPr sz="2200">
                <a:solidFill>
                  <a:srgbClr val="FFFFFF"/>
                </a:solidFill>
                <a:latin typeface="Garamond" pitchFamily="18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>
            <a:lvl1pPr>
              <a:defRPr>
                <a:latin typeface="Garamond" pitchFamily="18" charset="0"/>
              </a:defRPr>
            </a:lvl1pPr>
            <a:lvl2pPr>
              <a:defRPr>
                <a:latin typeface="Garamond" pitchFamily="18" charset="0"/>
              </a:defRPr>
            </a:lvl2pPr>
            <a:lvl3pPr>
              <a:defRPr>
                <a:latin typeface="Garamond" pitchFamily="18" charset="0"/>
              </a:defRPr>
            </a:lvl3pPr>
            <a:lvl4pPr>
              <a:defRPr>
                <a:latin typeface="Garamond" pitchFamily="18" charset="0"/>
              </a:defRPr>
            </a:lvl4pPr>
            <a:lvl5pPr>
              <a:defRPr>
                <a:latin typeface="Garamond" pitchFamily="18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4F06AF-4E26-479F-ACEB-E54A685B06E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6881-4818-4A04-85F9-38ED8F039E56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9452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1F4F06AF-4E26-479F-ACEB-E54A685B06E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>
            <a:normAutofit/>
          </a:bodyPr>
          <a:lstStyle>
            <a:lvl1pPr marL="0" indent="0">
              <a:spcAft>
                <a:spcPts val="1000"/>
              </a:spcAft>
              <a:buFontTx/>
              <a:buNone/>
              <a:defRPr sz="2400">
                <a:solidFill>
                  <a:srgbClr val="FFFFFF"/>
                </a:solidFill>
                <a:latin typeface="Garamond" pitchFamily="18" charset="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CFB06881-4818-4A04-85F9-38ED8F039E56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659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FB06881-4818-4A04-85F9-38ED8F039E56}" type="datetimeFigureOut">
              <a:rPr lang="en-IN" smtClean="0"/>
              <a:pPr/>
              <a:t>08-05-2015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4F06AF-4E26-479F-ACEB-E54A685B06E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1716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kapur@accountabilityindia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adongre@accountabilityindi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2000" dirty="0" err="1" smtClean="0">
                <a:latin typeface="Garamond" panose="02020404030301010803" pitchFamily="18" charset="0"/>
              </a:rPr>
              <a:t>Ambrish</a:t>
            </a:r>
            <a:r>
              <a:rPr lang="en-IN" sz="2000" dirty="0" smtClean="0">
                <a:latin typeface="Garamond" panose="02020404030301010803" pitchFamily="18" charset="0"/>
              </a:rPr>
              <a:t> </a:t>
            </a:r>
            <a:r>
              <a:rPr lang="en-IN" sz="2000" dirty="0" err="1" smtClean="0">
                <a:latin typeface="Garamond" panose="02020404030301010803" pitchFamily="18" charset="0"/>
              </a:rPr>
              <a:t>dongre</a:t>
            </a:r>
            <a:endParaRPr lang="en-IN" sz="2000" dirty="0" smtClean="0">
              <a:latin typeface="Garamond" panose="02020404030301010803" pitchFamily="18" charset="0"/>
            </a:endParaRPr>
          </a:p>
          <a:p>
            <a:r>
              <a:rPr lang="en-IN" sz="2000" dirty="0" smtClean="0">
                <a:latin typeface="Garamond" panose="02020404030301010803" pitchFamily="18" charset="0"/>
              </a:rPr>
              <a:t>Avani </a:t>
            </a:r>
            <a:r>
              <a:rPr lang="en-IN" sz="2000" dirty="0" err="1" smtClean="0">
                <a:latin typeface="Garamond" panose="02020404030301010803" pitchFamily="18" charset="0"/>
              </a:rPr>
              <a:t>kapur</a:t>
            </a:r>
            <a:r>
              <a:rPr lang="en-IN" sz="2000" dirty="0" smtClean="0">
                <a:latin typeface="Garamond" panose="02020404030301010803" pitchFamily="18" charset="0"/>
              </a:rPr>
              <a:t> &amp;</a:t>
            </a:r>
          </a:p>
          <a:p>
            <a:r>
              <a:rPr lang="en-IN" sz="2000" dirty="0" smtClean="0">
                <a:latin typeface="Garamond" panose="02020404030301010803" pitchFamily="18" charset="0"/>
              </a:rPr>
              <a:t>Vibhu </a:t>
            </a:r>
            <a:r>
              <a:rPr lang="en-IN" sz="2000" dirty="0" err="1" smtClean="0">
                <a:latin typeface="Garamond" panose="02020404030301010803" pitchFamily="18" charset="0"/>
              </a:rPr>
              <a:t>tewary</a:t>
            </a:r>
            <a:endParaRPr lang="en-IN" sz="2000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latin typeface="Garamond" panose="02020404030301010803" pitchFamily="18" charset="0"/>
              </a:rPr>
              <a:t>How much does India spend on Elementary Education (EE)?</a:t>
            </a:r>
            <a:endParaRPr lang="en-IN" b="1" dirty="0"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496" y="5177481"/>
            <a:ext cx="2286000" cy="1143000"/>
          </a:xfrm>
          <a:prstGeom prst="rect">
            <a:avLst/>
          </a:prstGeom>
        </p:spPr>
      </p:pic>
      <p:pic>
        <p:nvPicPr>
          <p:cNvPr id="5" name="Picture 4" descr="Accountability Initiative, Indi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37" y="5463749"/>
            <a:ext cx="6665676" cy="795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4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Proportion of students in private aided 2011-12</a:t>
            </a:r>
            <a:endParaRPr lang="en-IN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6627456"/>
              </p:ext>
            </p:extLst>
          </p:nvPr>
        </p:nvGraphicFramePr>
        <p:xfrm>
          <a:off x="190622" y="1371600"/>
          <a:ext cx="11339512" cy="475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7656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 smtClean="0"/>
              <a:t>Context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2336" y="1334530"/>
            <a:ext cx="11338560" cy="4764518"/>
          </a:xfrm>
        </p:spPr>
        <p:txBody>
          <a:bodyPr>
            <a:normAutofit fontScale="77500" lnSpcReduction="20000"/>
          </a:bodyPr>
          <a:lstStyle/>
          <a:p>
            <a:pPr lvl="1"/>
            <a:endParaRPr lang="en-IN" dirty="0" smtClean="0"/>
          </a:p>
          <a:p>
            <a:r>
              <a:rPr lang="en-US" sz="4200" dirty="0" smtClean="0"/>
              <a:t>Significant developments in EE in India</a:t>
            </a:r>
            <a:endParaRPr lang="en-US" sz="3400" dirty="0" smtClean="0"/>
          </a:p>
          <a:p>
            <a:pPr lvl="1"/>
            <a:r>
              <a:rPr lang="en-US" sz="3400" dirty="0" smtClean="0"/>
              <a:t>2001: Centrally Sponsored Scheme (CSS) Sarva Shiksha Abhiyan(SSA) launched</a:t>
            </a:r>
          </a:p>
          <a:p>
            <a:pPr lvl="1"/>
            <a:r>
              <a:rPr lang="en-US" sz="3400" dirty="0" smtClean="0"/>
              <a:t>2009: Right to Free and Compulsory Education Act (RTE) passed resulting in significant increases in allocations for SSA.</a:t>
            </a:r>
          </a:p>
          <a:p>
            <a:pPr lvl="1"/>
            <a:r>
              <a:rPr lang="en-US" sz="3400" dirty="0" smtClean="0"/>
              <a:t>Increasing focus on private provision of education –private schools (36%); private tutoring (23%)</a:t>
            </a:r>
          </a:p>
          <a:p>
            <a:pPr lvl="1"/>
            <a:r>
              <a:rPr lang="en-US" sz="3400" dirty="0" smtClean="0"/>
              <a:t>2015: Implications of 14</a:t>
            </a:r>
            <a:r>
              <a:rPr lang="en-US" sz="3400" baseline="30000" dirty="0" smtClean="0"/>
              <a:t>th</a:t>
            </a:r>
            <a:r>
              <a:rPr lang="en-US" sz="3400" dirty="0" smtClean="0"/>
              <a:t> </a:t>
            </a:r>
            <a:r>
              <a:rPr lang="en-US" sz="3400" dirty="0"/>
              <a:t>Finance Commission recommendations</a:t>
            </a:r>
          </a:p>
          <a:p>
            <a:pPr lvl="1"/>
            <a:endParaRPr lang="en-US" sz="3100" dirty="0" smtClean="0"/>
          </a:p>
          <a:p>
            <a:pPr lvl="1">
              <a:buNone/>
            </a:pPr>
            <a:endParaRPr lang="en-US" sz="3100" dirty="0" smtClean="0"/>
          </a:p>
          <a:p>
            <a:r>
              <a:rPr lang="en-IN" sz="4300" dirty="0" smtClean="0">
                <a:solidFill>
                  <a:srgbClr val="002060"/>
                </a:solidFill>
              </a:rPr>
              <a:t>Despite this, updated estimates on total expenditure on EE are not available 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17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Motivation 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How much does it cost to educate India’s children?</a:t>
            </a:r>
          </a:p>
          <a:p>
            <a:endParaRPr lang="en-US" sz="3200" dirty="0" smtClean="0"/>
          </a:p>
          <a:p>
            <a:r>
              <a:rPr lang="en-US" sz="3200" dirty="0" smtClean="0"/>
              <a:t>What are the drivers of public expenditure?</a:t>
            </a:r>
          </a:p>
          <a:p>
            <a:endParaRPr lang="en-US" sz="3200" dirty="0" smtClean="0"/>
          </a:p>
          <a:p>
            <a:r>
              <a:rPr lang="en-US" sz="3200" dirty="0" smtClean="0"/>
              <a:t>Unpack the sources of funds (</a:t>
            </a:r>
            <a:r>
              <a:rPr lang="en-US" sz="3200" i="1" dirty="0" smtClean="0"/>
              <a:t>who controls the purse-strings and who has the decision-making power?</a:t>
            </a:r>
            <a:r>
              <a:rPr lang="en-US" i="1" dirty="0" smtClean="0"/>
              <a:t> 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71330"/>
          </a:xfrm>
        </p:spPr>
        <p:txBody>
          <a:bodyPr/>
          <a:lstStyle/>
          <a:p>
            <a:r>
              <a:rPr lang="en-IN" sz="4000" dirty="0" smtClean="0"/>
              <a:t>How much are we spending (per child)?- Public </a:t>
            </a:r>
            <a:endParaRPr lang="en-IN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03878422"/>
              </p:ext>
            </p:extLst>
          </p:nvPr>
        </p:nvGraphicFramePr>
        <p:xfrm>
          <a:off x="401638" y="1364974"/>
          <a:ext cx="11339512" cy="473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64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860612"/>
          </a:xfrm>
        </p:spPr>
        <p:txBody>
          <a:bodyPr/>
          <a:lstStyle/>
          <a:p>
            <a:r>
              <a:rPr lang="en-IN" sz="4000" dirty="0" smtClean="0"/>
              <a:t>How much are we spending (per child)?- Private</a:t>
            </a:r>
            <a:endParaRPr lang="en-IN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651666"/>
              </p:ext>
            </p:extLst>
          </p:nvPr>
        </p:nvGraphicFramePr>
        <p:xfrm>
          <a:off x="2965368" y="1425388"/>
          <a:ext cx="8720125" cy="492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801113"/>
              </p:ext>
            </p:extLst>
          </p:nvPr>
        </p:nvGraphicFramePr>
        <p:xfrm>
          <a:off x="740976" y="1276351"/>
          <a:ext cx="3657600" cy="45259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7183"/>
                <a:gridCol w="1020417"/>
              </a:tblGrid>
              <a:tr h="318808">
                <a:tc gridSpan="2">
                  <a:txBody>
                    <a:bodyPr/>
                    <a:lstStyle/>
                    <a:p>
                      <a:r>
                        <a:rPr lang="en-IN" sz="1500" b="1" dirty="0" smtClean="0">
                          <a:latin typeface="Garamond" panose="02020404030301010803" pitchFamily="18" charset="0"/>
                        </a:rPr>
                        <a:t>% of students enrolled in private</a:t>
                      </a:r>
                      <a:r>
                        <a:rPr lang="en-IN" sz="1500" b="1" baseline="0" dirty="0" smtClean="0">
                          <a:latin typeface="Garamond" panose="02020404030301010803" pitchFamily="18" charset="0"/>
                        </a:rPr>
                        <a:t> schools</a:t>
                      </a:r>
                      <a:endParaRPr lang="en-IN" sz="1500" b="1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sz="10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Himachal Pradesh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37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Punjab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50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Haryana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53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Tamil Nadu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60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Jammu</a:t>
                      </a:r>
                      <a:r>
                        <a:rPr lang="en-IN" sz="1300" baseline="0" dirty="0" smtClean="0">
                          <a:latin typeface="Garamond" panose="02020404030301010803" pitchFamily="18" charset="0"/>
                        </a:rPr>
                        <a:t> &amp; Kashmir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53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West Bengal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12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Gujarat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43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Assam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31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Karnataka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50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787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Maharashtra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61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Chhattisgarh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24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Odisha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24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Uttarakhand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54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Andhra Pradesh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55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Kerala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79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Rajasthan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49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Jharkhand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23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Bihar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18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Madhya Pradesh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31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701"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Uttar Pradesh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300" dirty="0" smtClean="0">
                          <a:latin typeface="Garamond" panose="02020404030301010803" pitchFamily="18" charset="0"/>
                        </a:rPr>
                        <a:t>54</a:t>
                      </a:r>
                      <a:endParaRPr lang="en-IN" sz="1300" dirty="0">
                        <a:latin typeface="Garamond" panose="02020404030301010803" pitchFamily="18" charset="0"/>
                      </a:endParaRPr>
                    </a:p>
                  </a:txBody>
                  <a:tcPr marL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96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/>
              <a:t>Ratio of Public to Private </a:t>
            </a:r>
            <a:r>
              <a:rPr lang="en-IN" sz="4000" dirty="0" smtClean="0"/>
              <a:t>Expenditure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3888999"/>
              </p:ext>
            </p:extLst>
          </p:nvPr>
        </p:nvGraphicFramePr>
        <p:xfrm>
          <a:off x="401638" y="1527175"/>
          <a:ext cx="1133951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211035"/>
              </p:ext>
            </p:extLst>
          </p:nvPr>
        </p:nvGraphicFramePr>
        <p:xfrm>
          <a:off x="191335" y="1309669"/>
          <a:ext cx="5857916" cy="5131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" y="268330"/>
            <a:ext cx="11379200" cy="758952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What drives public expenditure?</a:t>
            </a:r>
            <a:endParaRPr lang="en-IN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1579441"/>
              </p:ext>
            </p:extLst>
          </p:nvPr>
        </p:nvGraphicFramePr>
        <p:xfrm>
          <a:off x="6400800" y="1371600"/>
          <a:ext cx="5384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Oval 7"/>
          <p:cNvSpPr/>
          <p:nvPr/>
        </p:nvSpPr>
        <p:spPr>
          <a:xfrm>
            <a:off x="7935446" y="2950509"/>
            <a:ext cx="389964" cy="3496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9480176" y="2837328"/>
            <a:ext cx="389964" cy="3496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11026589" y="2003612"/>
            <a:ext cx="389964" cy="34962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8673353" y="2205317"/>
            <a:ext cx="389964" cy="34962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2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441" y="513677"/>
            <a:ext cx="11379200" cy="758952"/>
          </a:xfrm>
        </p:spPr>
        <p:txBody>
          <a:bodyPr/>
          <a:lstStyle/>
          <a:p>
            <a:r>
              <a:rPr lang="en-US" sz="4000" dirty="0" smtClean="0"/>
              <a:t>Unpacking source of funding: Implications on decision-making?</a:t>
            </a:r>
            <a:endParaRPr lang="en-US" sz="4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5733626"/>
              </p:ext>
            </p:extLst>
          </p:nvPr>
        </p:nvGraphicFramePr>
        <p:xfrm>
          <a:off x="335100" y="1385046"/>
          <a:ext cx="11379200" cy="481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2"/>
          <p:cNvSpPr/>
          <p:nvPr/>
        </p:nvSpPr>
        <p:spPr>
          <a:xfrm>
            <a:off x="1734671" y="5372100"/>
            <a:ext cx="900953" cy="4168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5271246" y="5372100"/>
            <a:ext cx="2218766" cy="4168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Avani </a:t>
            </a:r>
            <a:r>
              <a:rPr lang="en-IN" dirty="0" err="1" smtClean="0"/>
              <a:t>kapur</a:t>
            </a:r>
            <a:r>
              <a:rPr lang="en-IN" dirty="0" smtClean="0"/>
              <a:t>: </a:t>
            </a:r>
            <a:r>
              <a:rPr lang="en-IN" dirty="0" smtClean="0">
                <a:hlinkClick r:id="rId3"/>
              </a:rPr>
              <a:t>akapur@accountabilityindia.org</a:t>
            </a:r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Ambrish</a:t>
            </a:r>
            <a:r>
              <a:rPr lang="en-IN" dirty="0" smtClean="0"/>
              <a:t> </a:t>
            </a:r>
            <a:r>
              <a:rPr lang="en-IN" dirty="0" err="1" smtClean="0"/>
              <a:t>dongre</a:t>
            </a:r>
            <a:r>
              <a:rPr lang="en-IN" dirty="0" smtClean="0"/>
              <a:t>: </a:t>
            </a:r>
            <a:r>
              <a:rPr lang="en-IN" dirty="0" smtClean="0">
                <a:hlinkClick r:id="rId4"/>
              </a:rPr>
              <a:t>adongre@accountabilityindia.org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887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BB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aramond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1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B theme" id="{E3C9A035-C8A8-4ACE-9749-9C820858283C}" vid="{84E9E0BC-5AFC-4703-848D-5A996FBF80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BB theme</Template>
  <TotalTime>676</TotalTime>
  <Words>639</Words>
  <Application>Microsoft Office PowerPoint</Application>
  <PresentationFormat>Widescreen</PresentationFormat>
  <Paragraphs>98</Paragraphs>
  <Slides>10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Garamond</vt:lpstr>
      <vt:lpstr>Wingdings</vt:lpstr>
      <vt:lpstr>Wingdings 2</vt:lpstr>
      <vt:lpstr>BB theme</vt:lpstr>
      <vt:lpstr>How much does India spend on Elementary Education (EE)?</vt:lpstr>
      <vt:lpstr>Context</vt:lpstr>
      <vt:lpstr>Motivation Questions</vt:lpstr>
      <vt:lpstr>How much are we spending (per child)?- Public </vt:lpstr>
      <vt:lpstr>How much are we spending (per child)?- Private</vt:lpstr>
      <vt:lpstr>Ratio of Public to Private Expenditure</vt:lpstr>
      <vt:lpstr>What drives public expenditure?</vt:lpstr>
      <vt:lpstr>Unpacking source of funding: Implications on decision-making?</vt:lpstr>
      <vt:lpstr>Thank you</vt:lpstr>
      <vt:lpstr>Proportion of students in private aided 2011-12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Briefs</dc:title>
  <dc:creator>Avani</dc:creator>
  <cp:lastModifiedBy>Papia</cp:lastModifiedBy>
  <cp:revision>30</cp:revision>
  <dcterms:created xsi:type="dcterms:W3CDTF">2015-05-05T10:39:16Z</dcterms:created>
  <dcterms:modified xsi:type="dcterms:W3CDTF">2015-05-08T10:33:18Z</dcterms:modified>
</cp:coreProperties>
</file>